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707237"/>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Movie Recommendation System</a:t>
            </a:r>
            <a:endParaRPr lang="en-US" sz="5249" dirty="0"/>
          </a:p>
        </p:txBody>
      </p:sp>
      <p:sp>
        <p:nvSpPr>
          <p:cNvPr id="6" name="Text 3"/>
          <p:cNvSpPr/>
          <p:nvPr/>
        </p:nvSpPr>
        <p:spPr>
          <a:xfrm>
            <a:off x="833199" y="3706892"/>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833199" y="4395549"/>
            <a:ext cx="3332917"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Team Members:</a:t>
            </a:r>
            <a:endParaRPr lang="en-US" sz="2624" dirty="0"/>
          </a:p>
        </p:txBody>
      </p:sp>
      <p:sp>
        <p:nvSpPr>
          <p:cNvPr id="8" name="Text 5"/>
          <p:cNvSpPr/>
          <p:nvPr/>
        </p:nvSpPr>
        <p:spPr>
          <a:xfrm>
            <a:off x="1188601" y="5145286"/>
            <a:ext cx="7122200"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Ajithkumar Sukumar</a:t>
            </a:r>
            <a:endParaRPr lang="en-US" sz="1750" dirty="0"/>
          </a:p>
        </p:txBody>
      </p:sp>
      <p:sp>
        <p:nvSpPr>
          <p:cNvPr id="9" name="Text 6"/>
          <p:cNvSpPr/>
          <p:nvPr/>
        </p:nvSpPr>
        <p:spPr>
          <a:xfrm>
            <a:off x="1188601" y="5633918"/>
            <a:ext cx="7122200"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Pavan VV Ajith V Datla</a:t>
            </a:r>
            <a:endParaRPr lang="en-US" sz="1750" dirty="0"/>
          </a:p>
        </p:txBody>
      </p:sp>
      <p:sp>
        <p:nvSpPr>
          <p:cNvPr id="10" name="Text 7"/>
          <p:cNvSpPr/>
          <p:nvPr/>
        </p:nvSpPr>
        <p:spPr>
          <a:xfrm>
            <a:off x="1188601" y="6122551"/>
            <a:ext cx="7122200"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Yashwanth Solipuram</a:t>
            </a:r>
            <a:endParaRPr lang="en-US" sz="1750"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1090851"/>
            <a:ext cx="557355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Stakeholder Analysis:</a:t>
            </a:r>
            <a:endParaRPr lang="en-US" sz="4374" dirty="0"/>
          </a:p>
        </p:txBody>
      </p:sp>
      <p:sp>
        <p:nvSpPr>
          <p:cNvPr id="5" name="Text 3"/>
          <p:cNvSpPr/>
          <p:nvPr/>
        </p:nvSpPr>
        <p:spPr>
          <a:xfrm>
            <a:off x="2037993" y="2229564"/>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Users (Viewers):</a:t>
            </a:r>
            <a:r>
              <a:rPr lang="en-US" sz="1750" kern="0" spc="-35" dirty="0">
                <a:solidFill>
                  <a:srgbClr val="E5E0DF"/>
                </a:solidFill>
                <a:latin typeface="Inter" pitchFamily="34" charset="0"/>
                <a:ea typeface="Inter" pitchFamily="34" charset="-122"/>
                <a:cs typeface="Inter" pitchFamily="34" charset="-120"/>
              </a:rPr>
              <a:t> Primary stakeholders who use the movie recommendation system to discover and watch movies. They provide feedback through ratings, reviews, and interaction with recommended content.</a:t>
            </a:r>
            <a:endParaRPr lang="en-US" sz="1750" dirty="0"/>
          </a:p>
        </p:txBody>
      </p:sp>
      <p:sp>
        <p:nvSpPr>
          <p:cNvPr id="6" name="Text 4"/>
          <p:cNvSpPr/>
          <p:nvPr/>
        </p:nvSpPr>
        <p:spPr>
          <a:xfrm>
            <a:off x="2037993" y="3545681"/>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Streaming Platform Administrators:</a:t>
            </a:r>
            <a:r>
              <a:rPr lang="en-US" sz="1750" kern="0" spc="-35" dirty="0">
                <a:solidFill>
                  <a:srgbClr val="E5E0DF"/>
                </a:solidFill>
                <a:latin typeface="Inter" pitchFamily="34" charset="0"/>
                <a:ea typeface="Inter" pitchFamily="34" charset="-122"/>
                <a:cs typeface="Inter" pitchFamily="34" charset="-120"/>
              </a:rPr>
              <a:t> Manage and maintain the movie recommendation system infrastructure, monitor system performance, and ensure compliance with platform policies.</a:t>
            </a:r>
            <a:endParaRPr lang="en-US" sz="1750" dirty="0"/>
          </a:p>
        </p:txBody>
      </p:sp>
      <p:sp>
        <p:nvSpPr>
          <p:cNvPr id="7" name="Text 5"/>
          <p:cNvSpPr/>
          <p:nvPr/>
        </p:nvSpPr>
        <p:spPr>
          <a:xfrm>
            <a:off x="2037993" y="4506397"/>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Content Providers:</a:t>
            </a:r>
            <a:r>
              <a:rPr lang="en-US" sz="1750" kern="0" spc="-35" dirty="0">
                <a:solidFill>
                  <a:srgbClr val="E5E0DF"/>
                </a:solidFill>
                <a:latin typeface="Inter" pitchFamily="34" charset="0"/>
                <a:ea typeface="Inter" pitchFamily="34" charset="-122"/>
                <a:cs typeface="Inter" pitchFamily="34" charset="-120"/>
              </a:rPr>
              <a:t> Supply movies and other content to the streaming platform. They may seek insights into user preferences to optimize content offerings and improve audience engagement.</a:t>
            </a:r>
            <a:endParaRPr lang="en-US" sz="1750" dirty="0"/>
          </a:p>
        </p:txBody>
      </p:sp>
      <p:sp>
        <p:nvSpPr>
          <p:cNvPr id="8" name="Text 6"/>
          <p:cNvSpPr/>
          <p:nvPr/>
        </p:nvSpPr>
        <p:spPr>
          <a:xfrm>
            <a:off x="2037993" y="5467112"/>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System Developers:</a:t>
            </a:r>
            <a:r>
              <a:rPr lang="en-US" sz="1750" kern="0" spc="-35" dirty="0">
                <a:solidFill>
                  <a:srgbClr val="E5E0DF"/>
                </a:solidFill>
                <a:latin typeface="Inter" pitchFamily="34" charset="0"/>
                <a:ea typeface="Inter" pitchFamily="34" charset="-122"/>
                <a:cs typeface="Inter" pitchFamily="34" charset="-120"/>
              </a:rPr>
              <a:t> Design, develop, and maintain the movie recommendation system. They are responsible for implementing user requirements, optimizing algorithms, and ensuring system reliability and scalability.</a:t>
            </a:r>
            <a:endParaRPr lang="en-US" sz="1750" dirty="0"/>
          </a:p>
        </p:txBody>
      </p:sp>
      <p:sp>
        <p:nvSpPr>
          <p:cNvPr id="9" name="Text 7"/>
          <p:cNvSpPr/>
          <p:nvPr/>
        </p:nvSpPr>
        <p:spPr>
          <a:xfrm>
            <a:off x="2037993" y="6783229"/>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788194"/>
            <a:ext cx="653498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Functional Requirements:</a:t>
            </a:r>
            <a:endParaRPr lang="en-US" sz="4374" dirty="0"/>
          </a:p>
        </p:txBody>
      </p:sp>
      <p:sp>
        <p:nvSpPr>
          <p:cNvPr id="5" name="Text 3"/>
          <p:cNvSpPr/>
          <p:nvPr/>
        </p:nvSpPr>
        <p:spPr>
          <a:xfrm>
            <a:off x="2037993" y="1926907"/>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User Registration and Profile Management:</a:t>
            </a:r>
            <a:r>
              <a:rPr lang="en-US" sz="1750" kern="0" spc="-35" dirty="0">
                <a:solidFill>
                  <a:srgbClr val="E5E0DF"/>
                </a:solidFill>
                <a:latin typeface="Inter" pitchFamily="34" charset="0"/>
                <a:ea typeface="Inter" pitchFamily="34" charset="-122"/>
                <a:cs typeface="Inter" pitchFamily="34" charset="-120"/>
              </a:rPr>
              <a:t> Users can create accounts, update their profiles, and customize preferences such as genre preferences, language preferences, and viewing history.</a:t>
            </a:r>
            <a:endParaRPr lang="en-US" sz="1750" dirty="0"/>
          </a:p>
        </p:txBody>
      </p:sp>
      <p:sp>
        <p:nvSpPr>
          <p:cNvPr id="6" name="Text 4"/>
          <p:cNvSpPr/>
          <p:nvPr/>
        </p:nvSpPr>
        <p:spPr>
          <a:xfrm>
            <a:off x="2037993" y="2887623"/>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Movie Search and Browsing:</a:t>
            </a:r>
            <a:r>
              <a:rPr lang="en-US" sz="1750" kern="0" spc="-35" dirty="0">
                <a:solidFill>
                  <a:srgbClr val="E5E0DF"/>
                </a:solidFill>
                <a:latin typeface="Inter" pitchFamily="34" charset="0"/>
                <a:ea typeface="Inter" pitchFamily="34" charset="-122"/>
                <a:cs typeface="Inter" pitchFamily="34" charset="-120"/>
              </a:rPr>
              <a:t> Users can search for movies based on various criteria such as genre, release year, cast, and director. They can also browse curated lists and recommendations.</a:t>
            </a:r>
            <a:endParaRPr lang="en-US" sz="1750" dirty="0"/>
          </a:p>
        </p:txBody>
      </p:sp>
      <p:sp>
        <p:nvSpPr>
          <p:cNvPr id="7" name="Text 5"/>
          <p:cNvSpPr/>
          <p:nvPr/>
        </p:nvSpPr>
        <p:spPr>
          <a:xfrm>
            <a:off x="2037993" y="3848338"/>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Rating and Reviewing Movies:</a:t>
            </a:r>
            <a:r>
              <a:rPr lang="en-US" sz="1750" kern="0" spc="-35" dirty="0">
                <a:solidFill>
                  <a:srgbClr val="E5E0DF"/>
                </a:solidFill>
                <a:latin typeface="Inter" pitchFamily="34" charset="0"/>
                <a:ea typeface="Inter" pitchFamily="34" charset="-122"/>
                <a:cs typeface="Inter" pitchFamily="34" charset="-120"/>
              </a:rPr>
              <a:t> Users can rate movies they have watched and provide written reviews to share their opinions and experiences with others.</a:t>
            </a:r>
            <a:endParaRPr lang="en-US" sz="1750" dirty="0"/>
          </a:p>
        </p:txBody>
      </p:sp>
      <p:sp>
        <p:nvSpPr>
          <p:cNvPr id="8" name="Text 6"/>
          <p:cNvSpPr/>
          <p:nvPr/>
        </p:nvSpPr>
        <p:spPr>
          <a:xfrm>
            <a:off x="2037993" y="4809053"/>
            <a:ext cx="10554414" cy="1066205"/>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Personalized Recommendation Generation:</a:t>
            </a:r>
            <a:r>
              <a:rPr lang="en-US" sz="1750" kern="0" spc="-35" dirty="0">
                <a:solidFill>
                  <a:srgbClr val="E5E0DF"/>
                </a:solidFill>
                <a:latin typeface="Inter" pitchFamily="34" charset="0"/>
                <a:ea typeface="Inter" pitchFamily="34" charset="-122"/>
                <a:cs typeface="Inter" pitchFamily="34" charset="-120"/>
              </a:rPr>
              <a:t> The system analyzes user behavior, preferences, and viewing history to generate personalized movie recommendations. Recommendations are tailored to individual users' tastes and preferences.</a:t>
            </a:r>
            <a:endParaRPr lang="en-US" sz="1750" dirty="0"/>
          </a:p>
        </p:txBody>
      </p:sp>
      <p:sp>
        <p:nvSpPr>
          <p:cNvPr id="9" name="Text 7"/>
          <p:cNvSpPr/>
          <p:nvPr/>
        </p:nvSpPr>
        <p:spPr>
          <a:xfrm>
            <a:off x="2037993" y="6125170"/>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Feedback Mechanism:</a:t>
            </a:r>
            <a:r>
              <a:rPr lang="en-US" sz="1750" kern="0" spc="-35" dirty="0">
                <a:solidFill>
                  <a:srgbClr val="E5E0DF"/>
                </a:solidFill>
                <a:latin typeface="Inter" pitchFamily="34" charset="0"/>
                <a:ea typeface="Inter" pitchFamily="34" charset="-122"/>
                <a:cs typeface="Inter" pitchFamily="34" charset="-120"/>
              </a:rPr>
              <a:t> Users can provide feedback on recommended movies, helping to improve the accuracy and relevance of future recommendations.</a:t>
            </a:r>
            <a:endParaRPr lang="en-US" sz="1750" dirty="0"/>
          </a:p>
        </p:txBody>
      </p:sp>
      <p:sp>
        <p:nvSpPr>
          <p:cNvPr id="10" name="Text 8"/>
          <p:cNvSpPr/>
          <p:nvPr/>
        </p:nvSpPr>
        <p:spPr>
          <a:xfrm>
            <a:off x="2037993" y="7085886"/>
            <a:ext cx="10554414" cy="355402"/>
          </a:xfrm>
          <a:prstGeom prst="rect">
            <a:avLst/>
          </a:prstGeom>
          <a:noFill/>
          <a:ln/>
        </p:spPr>
        <p:txBody>
          <a:bodyPr wrap="none" rtlCol="0" anchor="t"/>
          <a:lstStyle/>
          <a:p>
            <a:pPr marL="0" indent="0">
              <a:lnSpc>
                <a:spcPts val="2799"/>
              </a:lnSpc>
              <a:buNone/>
            </a:pP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965954"/>
            <a:ext cx="782312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Non-Functional Requirements:</a:t>
            </a:r>
            <a:endParaRPr lang="en-US" sz="4374" dirty="0"/>
          </a:p>
        </p:txBody>
      </p:sp>
      <p:sp>
        <p:nvSpPr>
          <p:cNvPr id="5" name="Text 3"/>
          <p:cNvSpPr/>
          <p:nvPr/>
        </p:nvSpPr>
        <p:spPr>
          <a:xfrm>
            <a:off x="2037993" y="2104668"/>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Performance:</a:t>
            </a:r>
            <a:r>
              <a:rPr lang="en-US" sz="1750" kern="0" spc="-35" dirty="0">
                <a:solidFill>
                  <a:srgbClr val="E5E0DF"/>
                </a:solidFill>
                <a:latin typeface="Inter" pitchFamily="34" charset="0"/>
                <a:ea typeface="Inter" pitchFamily="34" charset="-122"/>
                <a:cs typeface="Inter" pitchFamily="34" charset="-120"/>
              </a:rPr>
              <a:t> The system should respond quickly to user requests and generate recommendations in real-time.</a:t>
            </a:r>
            <a:endParaRPr lang="en-US" sz="1750" dirty="0"/>
          </a:p>
        </p:txBody>
      </p:sp>
      <p:sp>
        <p:nvSpPr>
          <p:cNvPr id="6" name="Text 4"/>
          <p:cNvSpPr/>
          <p:nvPr/>
        </p:nvSpPr>
        <p:spPr>
          <a:xfrm>
            <a:off x="2037993" y="3065383"/>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Scalability:</a:t>
            </a:r>
            <a:r>
              <a:rPr lang="en-US" sz="1750" kern="0" spc="-35" dirty="0">
                <a:solidFill>
                  <a:srgbClr val="E5E0DF"/>
                </a:solidFill>
                <a:latin typeface="Inter" pitchFamily="34" charset="0"/>
                <a:ea typeface="Inter" pitchFamily="34" charset="-122"/>
                <a:cs typeface="Inter" pitchFamily="34" charset="-120"/>
              </a:rPr>
              <a:t> The system should be able to handle a large number of users and scale resources dynamically to accommodate increased demand.</a:t>
            </a:r>
            <a:endParaRPr lang="en-US" sz="1750" dirty="0"/>
          </a:p>
        </p:txBody>
      </p:sp>
      <p:sp>
        <p:nvSpPr>
          <p:cNvPr id="7" name="Text 5"/>
          <p:cNvSpPr/>
          <p:nvPr/>
        </p:nvSpPr>
        <p:spPr>
          <a:xfrm>
            <a:off x="2037993" y="4026098"/>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Security:</a:t>
            </a:r>
            <a:r>
              <a:rPr lang="en-US" sz="1750" kern="0" spc="-35" dirty="0">
                <a:solidFill>
                  <a:srgbClr val="E5E0DF"/>
                </a:solidFill>
                <a:latin typeface="Inter" pitchFamily="34" charset="0"/>
                <a:ea typeface="Inter" pitchFamily="34" charset="-122"/>
                <a:cs typeface="Inter" pitchFamily="34" charset="-120"/>
              </a:rPr>
              <a:t> User data, including personal information and viewing history, should be securely stored and protected from unauthorized access or manipulation.</a:t>
            </a:r>
            <a:endParaRPr lang="en-US" sz="1750" dirty="0"/>
          </a:p>
        </p:txBody>
      </p:sp>
      <p:sp>
        <p:nvSpPr>
          <p:cNvPr id="8" name="Text 6"/>
          <p:cNvSpPr/>
          <p:nvPr/>
        </p:nvSpPr>
        <p:spPr>
          <a:xfrm>
            <a:off x="2037993" y="4986814"/>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Usability:</a:t>
            </a:r>
            <a:r>
              <a:rPr lang="en-US" sz="1750" kern="0" spc="-35" dirty="0">
                <a:solidFill>
                  <a:srgbClr val="E5E0DF"/>
                </a:solidFill>
                <a:latin typeface="Inter" pitchFamily="34" charset="0"/>
                <a:ea typeface="Inter" pitchFamily="34" charset="-122"/>
                <a:cs typeface="Inter" pitchFamily="34" charset="-120"/>
              </a:rPr>
              <a:t> The user interface should be intuitive and user-friendly, making it easy for users to navigate, search for movies, and interact with recommendations.</a:t>
            </a:r>
            <a:endParaRPr lang="en-US" sz="1750" dirty="0"/>
          </a:p>
        </p:txBody>
      </p:sp>
      <p:sp>
        <p:nvSpPr>
          <p:cNvPr id="9" name="Text 7"/>
          <p:cNvSpPr/>
          <p:nvPr/>
        </p:nvSpPr>
        <p:spPr>
          <a:xfrm>
            <a:off x="2037993" y="5947529"/>
            <a:ext cx="10554414" cy="710803"/>
          </a:xfrm>
          <a:prstGeom prst="rect">
            <a:avLst/>
          </a:prstGeom>
          <a:noFill/>
          <a:ln/>
        </p:spPr>
        <p:txBody>
          <a:bodyPr wrap="square" rtlCol="0" anchor="t"/>
          <a:lstStyle/>
          <a:p>
            <a:pPr marL="0" indent="0" algn="l">
              <a:lnSpc>
                <a:spcPts val="2799"/>
              </a:lnSpc>
              <a:buNone/>
            </a:pPr>
            <a:r>
              <a:rPr lang="en-US" sz="1750" b="1" kern="0" spc="-35" dirty="0">
                <a:solidFill>
                  <a:srgbClr val="E5E0DF"/>
                </a:solidFill>
                <a:latin typeface="Inter" pitchFamily="34" charset="0"/>
                <a:ea typeface="Inter" pitchFamily="34" charset="-122"/>
                <a:cs typeface="Inter" pitchFamily="34" charset="-120"/>
              </a:rPr>
              <a:t>Reliability:</a:t>
            </a:r>
            <a:r>
              <a:rPr lang="en-US" sz="1750" kern="0" spc="-35" dirty="0">
                <a:solidFill>
                  <a:srgbClr val="E5E0DF"/>
                </a:solidFill>
                <a:latin typeface="Inter" pitchFamily="34" charset="0"/>
                <a:ea typeface="Inter" pitchFamily="34" charset="-122"/>
                <a:cs typeface="Inter" pitchFamily="34" charset="-120"/>
              </a:rPr>
              <a:t> The system should be highly available and reliable, minimizing downtime and ensuring continuous service availability for users.</a:t>
            </a:r>
            <a:endParaRPr lang="en-US" sz="1750" dirty="0"/>
          </a:p>
        </p:txBody>
      </p:sp>
      <p:sp>
        <p:nvSpPr>
          <p:cNvPr id="10" name="Text 8"/>
          <p:cNvSpPr/>
          <p:nvPr/>
        </p:nvSpPr>
        <p:spPr>
          <a:xfrm>
            <a:off x="2037993" y="6908244"/>
            <a:ext cx="10554414" cy="355402"/>
          </a:xfrm>
          <a:prstGeom prst="rect">
            <a:avLst/>
          </a:prstGeom>
          <a:noFill/>
          <a:ln/>
        </p:spPr>
        <p:txBody>
          <a:bodyPr wrap="none" rtlCol="0" anchor="t"/>
          <a:lstStyle/>
          <a:p>
            <a:pPr marL="0" indent="0">
              <a:lnSpc>
                <a:spcPts val="2799"/>
              </a:lnSpc>
              <a:buNone/>
            </a:pP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957"/>
          </a:xfrm>
          <a:prstGeom prst="rect">
            <a:avLst/>
          </a:prstGeom>
          <a:solidFill>
            <a:srgbClr val="272525"/>
          </a:solidFill>
          <a:ln/>
        </p:spPr>
        <p:txBody>
          <a:bodyPr/>
          <a:lstStyle/>
          <a:p>
            <a:endParaRPr lang="en-US"/>
          </a:p>
        </p:txBody>
      </p:sp>
      <p:sp>
        <p:nvSpPr>
          <p:cNvPr id="4" name="Text 2"/>
          <p:cNvSpPr/>
          <p:nvPr/>
        </p:nvSpPr>
        <p:spPr>
          <a:xfrm>
            <a:off x="3295888" y="465296"/>
            <a:ext cx="4230767" cy="528757"/>
          </a:xfrm>
          <a:prstGeom prst="rect">
            <a:avLst/>
          </a:prstGeom>
          <a:noFill/>
          <a:ln/>
        </p:spPr>
        <p:txBody>
          <a:bodyPr wrap="none" rtlCol="0" anchor="t"/>
          <a:lstStyle/>
          <a:p>
            <a:pPr marL="0" indent="0">
              <a:lnSpc>
                <a:spcPts val="4164"/>
              </a:lnSpc>
              <a:buNone/>
            </a:pPr>
            <a:r>
              <a:rPr lang="en-US" sz="3331" b="1" kern="0" spc="-100" dirty="0">
                <a:solidFill>
                  <a:srgbClr val="FFFFFF"/>
                </a:solidFill>
                <a:latin typeface="Inter" pitchFamily="34" charset="0"/>
                <a:ea typeface="Inter" pitchFamily="34" charset="-122"/>
                <a:cs typeface="Inter" pitchFamily="34" charset="-120"/>
              </a:rPr>
              <a:t>UML Class Diagram</a:t>
            </a:r>
            <a:endParaRPr lang="en-US" sz="3331" dirty="0"/>
          </a:p>
        </p:txBody>
      </p:sp>
      <p:pic>
        <p:nvPicPr>
          <p:cNvPr id="5" name="Image 0" descr="preencoded.png"/>
          <p:cNvPicPr>
            <a:picLocks noChangeAspect="1"/>
          </p:cNvPicPr>
          <p:nvPr/>
        </p:nvPicPr>
        <p:blipFill>
          <a:blip r:embed="rId3"/>
          <a:stretch>
            <a:fillRect/>
          </a:stretch>
        </p:blipFill>
        <p:spPr>
          <a:xfrm>
            <a:off x="3295888" y="1332428"/>
            <a:ext cx="8038624" cy="5510213"/>
          </a:xfrm>
          <a:prstGeom prst="rect">
            <a:avLst/>
          </a:prstGeom>
        </p:spPr>
      </p:pic>
      <p:sp>
        <p:nvSpPr>
          <p:cNvPr id="6" name="Text 3"/>
          <p:cNvSpPr/>
          <p:nvPr/>
        </p:nvSpPr>
        <p:spPr>
          <a:xfrm>
            <a:off x="3295888" y="7033022"/>
            <a:ext cx="8038624" cy="270629"/>
          </a:xfrm>
          <a:prstGeom prst="rect">
            <a:avLst/>
          </a:prstGeom>
          <a:noFill/>
          <a:ln/>
        </p:spPr>
        <p:txBody>
          <a:bodyPr wrap="none" rtlCol="0" anchor="t"/>
          <a:lstStyle/>
          <a:p>
            <a:pPr marL="0" indent="0">
              <a:lnSpc>
                <a:spcPts val="2132"/>
              </a:lnSpc>
              <a:buNone/>
            </a:pPr>
            <a:endParaRPr lang="en-US" sz="1333" dirty="0"/>
          </a:p>
        </p:txBody>
      </p:sp>
      <p:sp>
        <p:nvSpPr>
          <p:cNvPr id="7" name="Text 4"/>
          <p:cNvSpPr/>
          <p:nvPr/>
        </p:nvSpPr>
        <p:spPr>
          <a:xfrm>
            <a:off x="3295888" y="7494032"/>
            <a:ext cx="8038624" cy="270629"/>
          </a:xfrm>
          <a:prstGeom prst="rect">
            <a:avLst/>
          </a:prstGeom>
          <a:noFill/>
          <a:ln/>
        </p:spPr>
        <p:txBody>
          <a:bodyPr wrap="none" rtlCol="0" anchor="t"/>
          <a:lstStyle/>
          <a:p>
            <a:pPr marL="0" indent="0">
              <a:lnSpc>
                <a:spcPts val="2132"/>
              </a:lnSpc>
              <a:buNone/>
            </a:pPr>
            <a:endParaRPr lang="en-US" sz="1333"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2099786"/>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BPMN Diagram</a:t>
            </a:r>
            <a:endParaRPr lang="en-US" sz="4374" dirty="0"/>
          </a:p>
        </p:txBody>
      </p:sp>
      <p:pic>
        <p:nvPicPr>
          <p:cNvPr id="5" name="Image 0" descr="preencoded.png"/>
          <p:cNvPicPr>
            <a:picLocks noChangeAspect="1"/>
          </p:cNvPicPr>
          <p:nvPr/>
        </p:nvPicPr>
        <p:blipFill>
          <a:blip r:embed="rId3"/>
          <a:stretch>
            <a:fillRect/>
          </a:stretch>
        </p:blipFill>
        <p:spPr>
          <a:xfrm>
            <a:off x="2609017" y="3381613"/>
            <a:ext cx="9226987" cy="1999774"/>
          </a:xfrm>
          <a:prstGeom prst="rect">
            <a:avLst/>
          </a:prstGeom>
        </p:spPr>
      </p:pic>
      <p:sp>
        <p:nvSpPr>
          <p:cNvPr id="6" name="Text 3"/>
          <p:cNvSpPr/>
          <p:nvPr/>
        </p:nvSpPr>
        <p:spPr>
          <a:xfrm>
            <a:off x="2037993" y="5774412"/>
            <a:ext cx="10554414" cy="355402"/>
          </a:xfrm>
          <a:prstGeom prst="rect">
            <a:avLst/>
          </a:prstGeom>
          <a:noFill/>
          <a:ln/>
        </p:spPr>
        <p:txBody>
          <a:bodyPr wrap="none" rtlCol="0" anchor="t"/>
          <a:lstStyle/>
          <a:p>
            <a:pPr marL="0" indent="0">
              <a:lnSpc>
                <a:spcPts val="2799"/>
              </a:lnSpc>
              <a:buNone/>
            </a:pP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884753"/>
            <a:ext cx="500622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Database Management</a:t>
            </a:r>
            <a:endParaRPr lang="en-US" sz="4374" dirty="0"/>
          </a:p>
        </p:txBody>
      </p:sp>
      <p:pic>
        <p:nvPicPr>
          <p:cNvPr id="5" name="Image 0" descr="preencoded.png"/>
          <p:cNvPicPr>
            <a:picLocks noChangeAspect="1"/>
          </p:cNvPicPr>
          <p:nvPr/>
        </p:nvPicPr>
        <p:blipFill>
          <a:blip r:embed="rId3"/>
          <a:stretch>
            <a:fillRect/>
          </a:stretch>
        </p:blipFill>
        <p:spPr>
          <a:xfrm>
            <a:off x="7593806" y="912495"/>
            <a:ext cx="5006221" cy="2811661"/>
          </a:xfrm>
          <a:prstGeom prst="rect">
            <a:avLst/>
          </a:prstGeom>
        </p:spPr>
      </p:pic>
      <p:sp>
        <p:nvSpPr>
          <p:cNvPr id="6" name="Text 3"/>
          <p:cNvSpPr/>
          <p:nvPr/>
        </p:nvSpPr>
        <p:spPr>
          <a:xfrm>
            <a:off x="2037993" y="4223980"/>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The design for this program follows a three-tier architecture modewith a presentation tier, application tier, and data tier.</a:t>
            </a:r>
            <a:endParaRPr lang="en-US" sz="1750" dirty="0"/>
          </a:p>
        </p:txBody>
      </p:sp>
      <p:sp>
        <p:nvSpPr>
          <p:cNvPr id="7" name="Text 4"/>
          <p:cNvSpPr/>
          <p:nvPr/>
        </p:nvSpPr>
        <p:spPr>
          <a:xfrm>
            <a:off x="2037993" y="5184696"/>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The presentation tier consists of the UserInterface class; the application tier consists of the Recommender class; and the data tier consists of the DataManager class, MovieDataParser class, and RatingDataParser class, with the first handling data storage and the latter two handling data parsing.</a:t>
            </a:r>
            <a:endParaRPr lang="en-US" sz="1750" dirty="0"/>
          </a:p>
        </p:txBody>
      </p:sp>
      <p:sp>
        <p:nvSpPr>
          <p:cNvPr id="8" name="Text 5"/>
          <p:cNvSpPr/>
          <p:nvPr/>
        </p:nvSpPr>
        <p:spPr>
          <a:xfrm>
            <a:off x="2037993" y="6500813"/>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By adopting this highly modular model of software design, we expect all parts of the program to be easily modifiable with minimal impact on other parts. Also, the modularity of the program would make it easier for unit testing and human comprehension.</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96989"/>
          </a:xfrm>
          <a:prstGeom prst="rect">
            <a:avLst/>
          </a:prstGeom>
          <a:solidFill>
            <a:srgbClr val="272525"/>
          </a:solidFill>
          <a:ln/>
        </p:spPr>
        <p:txBody>
          <a:bodyPr/>
          <a:lstStyle/>
          <a:p>
            <a:endParaRPr lang="en-US"/>
          </a:p>
        </p:txBody>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ER Diagram</a:t>
            </a:r>
            <a:endParaRPr lang="en-US" sz="3062" dirty="0"/>
          </a:p>
        </p:txBody>
      </p:sp>
      <p:pic>
        <p:nvPicPr>
          <p:cNvPr id="5" name="Image 0" descr="preencoded.png"/>
          <p:cNvPicPr>
            <a:picLocks noChangeAspect="1"/>
          </p:cNvPicPr>
          <p:nvPr/>
        </p:nvPicPr>
        <p:blipFill>
          <a:blip r:embed="rId3"/>
          <a:stretch>
            <a:fillRect/>
          </a:stretch>
        </p:blipFill>
        <p:spPr>
          <a:xfrm>
            <a:off x="3621167" y="1224677"/>
            <a:ext cx="7120176" cy="6221016"/>
          </a:xfrm>
          <a:prstGeom prst="rect">
            <a:avLst/>
          </a:prstGeom>
        </p:spPr>
      </p:pic>
      <p:sp>
        <p:nvSpPr>
          <p:cNvPr id="6" name="Text 3"/>
          <p:cNvSpPr/>
          <p:nvPr/>
        </p:nvSpPr>
        <p:spPr>
          <a:xfrm>
            <a:off x="3621167" y="7620595"/>
            <a:ext cx="7388066" cy="248722"/>
          </a:xfrm>
          <a:prstGeom prst="rect">
            <a:avLst/>
          </a:prstGeom>
          <a:noFill/>
          <a:ln/>
        </p:spPr>
        <p:txBody>
          <a:bodyPr wrap="none" rtlCol="0" anchor="t"/>
          <a:lstStyle/>
          <a:p>
            <a:pPr marL="0" indent="0">
              <a:lnSpc>
                <a:spcPts val="1960"/>
              </a:lnSpc>
              <a:buNone/>
            </a:pPr>
            <a:endParaRPr lang="en-US" sz="1225"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9665970"/>
          </a:xfrm>
          <a:prstGeom prst="rect">
            <a:avLst/>
          </a:prstGeom>
          <a:solidFill>
            <a:srgbClr val="272525"/>
          </a:solidFill>
          <a:ln/>
        </p:spPr>
        <p:txBody>
          <a:bodyPr/>
          <a:lstStyle/>
          <a:p>
            <a:endParaRPr lang="en-US"/>
          </a:p>
        </p:txBody>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Why Aws?</a:t>
            </a:r>
            <a:endParaRPr lang="en-US" sz="3062" dirty="0"/>
          </a:p>
        </p:txBody>
      </p:sp>
      <p:sp>
        <p:nvSpPr>
          <p:cNvPr id="5" name="Text 3"/>
          <p:cNvSpPr/>
          <p:nvPr/>
        </p:nvSpPr>
        <p:spPr>
          <a:xfrm>
            <a:off x="3621167" y="1224677"/>
            <a:ext cx="7388066" cy="1492329"/>
          </a:xfrm>
          <a:prstGeom prst="rect">
            <a:avLst/>
          </a:prstGeom>
          <a:noFill/>
          <a:ln/>
        </p:spPr>
        <p:txBody>
          <a:bodyPr wrap="squar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While AWS is often considered one of the best cloud platforms for various applications, including recommendation systems, it's essential to acknowledge that other cloud providers such as Google Cloud Platform (GCP), Microsoft Azure, and others also offer competitive services. Each platform has its strengths, and the choice depends on various factors specific to your project requirements. However, here are some reasons why AWS may be preferred over other platforms for building a movie recommendation system:</a:t>
            </a:r>
            <a:endParaRPr lang="en-US" sz="1225" dirty="0"/>
          </a:p>
        </p:txBody>
      </p:sp>
      <p:sp>
        <p:nvSpPr>
          <p:cNvPr id="6" name="Text 4"/>
          <p:cNvSpPr/>
          <p:nvPr/>
        </p:nvSpPr>
        <p:spPr>
          <a:xfrm>
            <a:off x="3621167" y="2891909"/>
            <a:ext cx="7388066" cy="746165"/>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Amazon Personalize: AWS provides Amazon Personalize, a fully managed service tailored specifically for building recommendation systems. This service simplifies the process of training, deploying, and maintaining personalized recommendation models, offering a significant advantage for developers.</a:t>
            </a:r>
            <a:endParaRPr lang="en-US" sz="1225" dirty="0"/>
          </a:p>
        </p:txBody>
      </p:sp>
      <p:sp>
        <p:nvSpPr>
          <p:cNvPr id="7" name="Text 5"/>
          <p:cNvSpPr/>
          <p:nvPr/>
        </p:nvSpPr>
        <p:spPr>
          <a:xfrm>
            <a:off x="3621167" y="3812977"/>
            <a:ext cx="7388066" cy="994886"/>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Extensive Service Portfolio: AWS boasts a vast array of services, including EC2 for compute, S3 for storage, DynamoDB for databases, and SageMaker for machine learning. The comprehensive service portfolio offers developers the flexibility to choose the right tools for their specific requirements and integrate them seamlessly.</a:t>
            </a:r>
            <a:endParaRPr lang="en-US" sz="1225" dirty="0"/>
          </a:p>
        </p:txBody>
      </p:sp>
      <p:sp>
        <p:nvSpPr>
          <p:cNvPr id="8" name="Text 6"/>
          <p:cNvSpPr/>
          <p:nvPr/>
        </p:nvSpPr>
        <p:spPr>
          <a:xfrm>
            <a:off x="3621167" y="4982766"/>
            <a:ext cx="7388066" cy="994886"/>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Scalability and Flexibility: AWS's infrastructure is designed to be highly scalable and flexible, allowing businesses to scale resources up or down based on demand. This scalability is crucial for recommendation systems that often experience varying loads depending on user activity and traffic patterns.</a:t>
            </a:r>
            <a:endParaRPr lang="en-US" sz="1225" dirty="0"/>
          </a:p>
        </p:txBody>
      </p:sp>
      <p:sp>
        <p:nvSpPr>
          <p:cNvPr id="9" name="Text 7"/>
          <p:cNvSpPr/>
          <p:nvPr/>
        </p:nvSpPr>
        <p:spPr>
          <a:xfrm>
            <a:off x="3621167" y="6152555"/>
            <a:ext cx="7388066" cy="994886"/>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Mature Ecosystem and Community: AWS has a mature ecosystem with a large and active community of users, extensive documentation, and robust support resources. This ecosystem provides developers with access to a wealth of knowledge, best practices, and support, facilitating the development and management of recommendation systems.</a:t>
            </a:r>
            <a:endParaRPr lang="en-US" sz="1225" dirty="0"/>
          </a:p>
        </p:txBody>
      </p:sp>
      <p:sp>
        <p:nvSpPr>
          <p:cNvPr id="10" name="Text 8"/>
          <p:cNvSpPr/>
          <p:nvPr/>
        </p:nvSpPr>
        <p:spPr>
          <a:xfrm>
            <a:off x="3621167" y="7322344"/>
            <a:ext cx="7388066" cy="994886"/>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Global Reach and Reliability: AWS has a global infrastructure with data centers located in various regions worldwide. This global reach ensures low latency and high availability, essential factors for delivering a seamless user experience for a movie recommendation system accessed by users from different geographical locations.</a:t>
            </a:r>
            <a:endParaRPr lang="en-US" sz="1225" dirty="0"/>
          </a:p>
        </p:txBody>
      </p:sp>
      <p:sp>
        <p:nvSpPr>
          <p:cNvPr id="11" name="Text 9"/>
          <p:cNvSpPr/>
          <p:nvPr/>
        </p:nvSpPr>
        <p:spPr>
          <a:xfrm>
            <a:off x="3621167" y="8492133"/>
            <a:ext cx="7388066" cy="746165"/>
          </a:xfrm>
          <a:prstGeom prst="rect">
            <a:avLst/>
          </a:prstGeom>
          <a:noFill/>
          <a:ln/>
        </p:spPr>
        <p:txBody>
          <a:bodyPr wrap="squar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Cost-Effectiveness: While AWS pricing can be complex, it offers various pricing models and cost management tools to optimize spending and control expenses. With careful planning and resource allocation, businesses can effectively manage costs and maximize the value obtained</a:t>
            </a:r>
            <a:endParaRPr lang="en-US" sz="1225"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1571268"/>
            <a:ext cx="567511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Cloud Implementation</a:t>
            </a:r>
            <a:endParaRPr lang="en-US" sz="4374" dirty="0"/>
          </a:p>
        </p:txBody>
      </p:sp>
      <p:sp>
        <p:nvSpPr>
          <p:cNvPr id="5" name="Text 3"/>
          <p:cNvSpPr/>
          <p:nvPr/>
        </p:nvSpPr>
        <p:spPr>
          <a:xfrm>
            <a:off x="2037993" y="2709982"/>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Compute Resources: AWS EC2 offers a balanced combination of CPU and memory resources for efficient handling of computational tasks and caching, ideal for diverse workloads.</a:t>
            </a:r>
            <a:endParaRPr lang="en-US" sz="1750" dirty="0"/>
          </a:p>
        </p:txBody>
      </p:sp>
      <p:sp>
        <p:nvSpPr>
          <p:cNvPr id="6" name="Text 4"/>
          <p:cNvSpPr/>
          <p:nvPr/>
        </p:nvSpPr>
        <p:spPr>
          <a:xfrm>
            <a:off x="2037993" y="3670697"/>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Database: Amazon RDS provides a flexible and scalable relational database solution, ensuring efficient storage and retrieval of movie metadata and user preferences.</a:t>
            </a:r>
            <a:endParaRPr lang="en-US" sz="1750" dirty="0"/>
          </a:p>
        </p:txBody>
      </p:sp>
      <p:sp>
        <p:nvSpPr>
          <p:cNvPr id="7" name="Text 5"/>
          <p:cNvSpPr/>
          <p:nvPr/>
        </p:nvSpPr>
        <p:spPr>
          <a:xfrm>
            <a:off x="2037993" y="4631412"/>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Networking: AWS Cloud offers high-speed networking capabilities, crucial for real-time applications, ensuring low latency and fast data transfer between application components.</a:t>
            </a:r>
            <a:endParaRPr lang="en-US" sz="1750" dirty="0"/>
          </a:p>
        </p:txBody>
      </p:sp>
      <p:sp>
        <p:nvSpPr>
          <p:cNvPr id="8" name="Text 6"/>
          <p:cNvSpPr/>
          <p:nvPr/>
        </p:nvSpPr>
        <p:spPr>
          <a:xfrm>
            <a:off x="2037993" y="5592128"/>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Scalability and Load Balancing: AWS EC2 instances can automatically scale based on demand using Auto Scaling groups, coupled with Elastic Load Balancing (ELB) to evenly distribute incoming traffic, preventing bottlenecks.</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33529"/>
          </a:xfrm>
          <a:prstGeom prst="rect">
            <a:avLst/>
          </a:prstGeom>
          <a:solidFill>
            <a:srgbClr val="272525"/>
          </a:solidFill>
          <a:ln/>
        </p:spPr>
        <p:txBody>
          <a:bodyPr/>
          <a:lstStyle/>
          <a:p>
            <a:endParaRPr lang="en-US"/>
          </a:p>
        </p:txBody>
      </p:sp>
      <p:sp>
        <p:nvSpPr>
          <p:cNvPr id="4" name="Text 2"/>
          <p:cNvSpPr/>
          <p:nvPr/>
        </p:nvSpPr>
        <p:spPr>
          <a:xfrm>
            <a:off x="3026688" y="496491"/>
            <a:ext cx="8576905" cy="1128236"/>
          </a:xfrm>
          <a:prstGeom prst="rect">
            <a:avLst/>
          </a:prstGeom>
          <a:noFill/>
          <a:ln/>
        </p:spPr>
        <p:txBody>
          <a:bodyPr wrap="square" rtlCol="0" anchor="t"/>
          <a:lstStyle/>
          <a:p>
            <a:pPr marL="0" indent="0">
              <a:lnSpc>
                <a:spcPts val="4443"/>
              </a:lnSpc>
              <a:buNone/>
            </a:pPr>
            <a:r>
              <a:rPr lang="en-US" sz="3554" b="1" kern="0" spc="-107" dirty="0">
                <a:solidFill>
                  <a:srgbClr val="FFFFFF"/>
                </a:solidFill>
                <a:latin typeface="Inter" pitchFamily="34" charset="0"/>
                <a:ea typeface="Inter" pitchFamily="34" charset="-122"/>
                <a:cs typeface="Inter" pitchFamily="34" charset="-120"/>
              </a:rPr>
              <a:t>Big Data Enhancement for Movie Recommendation System</a:t>
            </a:r>
            <a:endParaRPr lang="en-US" sz="3554" dirty="0"/>
          </a:p>
        </p:txBody>
      </p:sp>
      <p:sp>
        <p:nvSpPr>
          <p:cNvPr id="5" name="Text 3"/>
          <p:cNvSpPr/>
          <p:nvPr/>
        </p:nvSpPr>
        <p:spPr>
          <a:xfrm>
            <a:off x="3026688" y="1985843"/>
            <a:ext cx="8576905" cy="866894"/>
          </a:xfrm>
          <a:prstGeom prst="rect">
            <a:avLst/>
          </a:prstGeom>
          <a:noFill/>
          <a:ln/>
        </p:spPr>
        <p:txBody>
          <a:bodyPr wrap="square" rtlCol="0" anchor="t"/>
          <a:lstStyle/>
          <a:p>
            <a:pPr marL="0" indent="0">
              <a:lnSpc>
                <a:spcPts val="2275"/>
              </a:lnSpc>
              <a:buNone/>
            </a:pPr>
            <a:r>
              <a:rPr lang="en-US" sz="1422" kern="0" spc="-28" dirty="0">
                <a:solidFill>
                  <a:srgbClr val="E5E0DF"/>
                </a:solidFill>
                <a:latin typeface="Inter" pitchFamily="34" charset="0"/>
                <a:ea typeface="Inter" pitchFamily="34" charset="-122"/>
                <a:cs typeface="Inter" pitchFamily="34" charset="-120"/>
              </a:rPr>
              <a:t>The movie recommendation system can be enhanced by incorporating big data technologies. By leveraging the power of big data, the system can improve its recommendation accuracy and provide a more personalized and engaging user experience.</a:t>
            </a:r>
            <a:endParaRPr lang="en-US" sz="1422" dirty="0"/>
          </a:p>
        </p:txBody>
      </p:sp>
      <p:sp>
        <p:nvSpPr>
          <p:cNvPr id="6" name="Text 4"/>
          <p:cNvSpPr/>
          <p:nvPr/>
        </p:nvSpPr>
        <p:spPr>
          <a:xfrm>
            <a:off x="3026688" y="3055858"/>
            <a:ext cx="8576905" cy="288965"/>
          </a:xfrm>
          <a:prstGeom prst="rect">
            <a:avLst/>
          </a:prstGeom>
          <a:noFill/>
          <a:ln/>
        </p:spPr>
        <p:txBody>
          <a:bodyPr wrap="none" rtlCol="0" anchor="t"/>
          <a:lstStyle/>
          <a:p>
            <a:pPr marL="0" indent="0">
              <a:lnSpc>
                <a:spcPts val="2275"/>
              </a:lnSpc>
              <a:buNone/>
            </a:pPr>
            <a:r>
              <a:rPr lang="en-US" sz="1422" kern="0" spc="-28" dirty="0">
                <a:solidFill>
                  <a:srgbClr val="E5E0DF"/>
                </a:solidFill>
                <a:latin typeface="Inter" pitchFamily="34" charset="0"/>
                <a:ea typeface="Inter" pitchFamily="34" charset="-122"/>
                <a:cs typeface="Inter" pitchFamily="34" charset="-120"/>
              </a:rPr>
              <a:t>Here are some ways in which big data can impact the system design:</a:t>
            </a:r>
            <a:endParaRPr lang="en-US" sz="1422" dirty="0"/>
          </a:p>
        </p:txBody>
      </p:sp>
      <p:sp>
        <p:nvSpPr>
          <p:cNvPr id="7" name="Text 5"/>
          <p:cNvSpPr/>
          <p:nvPr/>
        </p:nvSpPr>
        <p:spPr>
          <a:xfrm>
            <a:off x="3315414" y="3547943"/>
            <a:ext cx="8288179" cy="650081"/>
          </a:xfrm>
          <a:prstGeom prst="rect">
            <a:avLst/>
          </a:prstGeom>
          <a:noFill/>
          <a:ln/>
        </p:spPr>
        <p:txBody>
          <a:bodyPr wrap="square" rtlCol="0" anchor="t"/>
          <a:lstStyle/>
          <a:p>
            <a:pPr marL="342900" indent="-342900" algn="l">
              <a:lnSpc>
                <a:spcPts val="2559"/>
              </a:lnSpc>
              <a:buSzPct val="100000"/>
              <a:buChar char="•"/>
            </a:pPr>
            <a:r>
              <a:rPr lang="en-US" sz="1422" kern="0" spc="-28" dirty="0">
                <a:solidFill>
                  <a:srgbClr val="E5E0DF"/>
                </a:solidFill>
                <a:latin typeface="Inter" pitchFamily="34" charset="0"/>
                <a:ea typeface="Inter" pitchFamily="34" charset="-122"/>
                <a:cs typeface="Inter" pitchFamily="34" charset="-120"/>
              </a:rPr>
              <a:t>Scalability: Big data technologies allow the system to handle large volumes of data and scale seamlessly as the user base grows.</a:t>
            </a:r>
            <a:endParaRPr lang="en-US" sz="1422" dirty="0"/>
          </a:p>
        </p:txBody>
      </p:sp>
      <p:sp>
        <p:nvSpPr>
          <p:cNvPr id="8" name="Text 6"/>
          <p:cNvSpPr/>
          <p:nvPr/>
        </p:nvSpPr>
        <p:spPr>
          <a:xfrm>
            <a:off x="3315414" y="4270177"/>
            <a:ext cx="8288179" cy="650081"/>
          </a:xfrm>
          <a:prstGeom prst="rect">
            <a:avLst/>
          </a:prstGeom>
          <a:noFill/>
          <a:ln/>
        </p:spPr>
        <p:txBody>
          <a:bodyPr wrap="square" rtlCol="0" anchor="t"/>
          <a:lstStyle/>
          <a:p>
            <a:pPr marL="342900" indent="-342900" algn="l">
              <a:lnSpc>
                <a:spcPts val="2559"/>
              </a:lnSpc>
              <a:buSzPct val="100000"/>
              <a:buChar char="•"/>
            </a:pPr>
            <a:r>
              <a:rPr lang="en-US" sz="1422" kern="0" spc="-28" dirty="0">
                <a:solidFill>
                  <a:srgbClr val="E5E0DF"/>
                </a:solidFill>
                <a:latin typeface="Inter" pitchFamily="34" charset="0"/>
                <a:ea typeface="Inter" pitchFamily="34" charset="-122"/>
                <a:cs typeface="Inter" pitchFamily="34" charset="-120"/>
              </a:rPr>
              <a:t>Real-time Processing: With big data frameworks like Apache Kafka and Apache Spark, the system can process streaming data in real-time, enabling instant recommendations based on user behavior.</a:t>
            </a:r>
            <a:endParaRPr lang="en-US" sz="1422" dirty="0"/>
          </a:p>
        </p:txBody>
      </p:sp>
      <p:sp>
        <p:nvSpPr>
          <p:cNvPr id="9" name="Text 7"/>
          <p:cNvSpPr/>
          <p:nvPr/>
        </p:nvSpPr>
        <p:spPr>
          <a:xfrm>
            <a:off x="3315414" y="4992410"/>
            <a:ext cx="8288179" cy="975122"/>
          </a:xfrm>
          <a:prstGeom prst="rect">
            <a:avLst/>
          </a:prstGeom>
          <a:noFill/>
          <a:ln/>
        </p:spPr>
        <p:txBody>
          <a:bodyPr wrap="square" rtlCol="0" anchor="t"/>
          <a:lstStyle/>
          <a:p>
            <a:pPr marL="342900" indent="-342900" algn="l">
              <a:lnSpc>
                <a:spcPts val="2559"/>
              </a:lnSpc>
              <a:buSzPct val="100000"/>
              <a:buChar char="•"/>
            </a:pPr>
            <a:r>
              <a:rPr lang="en-US" sz="1422" kern="0" spc="-28" dirty="0">
                <a:solidFill>
                  <a:srgbClr val="E5E0DF"/>
                </a:solidFill>
                <a:latin typeface="Inter" pitchFamily="34" charset="0"/>
                <a:ea typeface="Inter" pitchFamily="34" charset="-122"/>
                <a:cs typeface="Inter" pitchFamily="34" charset="-120"/>
              </a:rPr>
              <a:t>Advanced Analytics: Big data platforms provide powerful analytics tools that can analyze user preferences, social media data, and other relevant information to generate more accurate and personalized recommendations.</a:t>
            </a:r>
            <a:endParaRPr lang="en-US" sz="1422" dirty="0"/>
          </a:p>
        </p:txBody>
      </p:sp>
      <p:sp>
        <p:nvSpPr>
          <p:cNvPr id="10" name="Text 8"/>
          <p:cNvSpPr/>
          <p:nvPr/>
        </p:nvSpPr>
        <p:spPr>
          <a:xfrm>
            <a:off x="3315414" y="6039683"/>
            <a:ext cx="8288179" cy="975122"/>
          </a:xfrm>
          <a:prstGeom prst="rect">
            <a:avLst/>
          </a:prstGeom>
          <a:noFill/>
          <a:ln/>
        </p:spPr>
        <p:txBody>
          <a:bodyPr wrap="square" rtlCol="0" anchor="t"/>
          <a:lstStyle/>
          <a:p>
            <a:pPr marL="342900" indent="-342900" algn="l">
              <a:lnSpc>
                <a:spcPts val="2559"/>
              </a:lnSpc>
              <a:buSzPct val="100000"/>
              <a:buChar char="•"/>
            </a:pPr>
            <a:r>
              <a:rPr lang="en-US" sz="1422" kern="0" spc="-28" dirty="0">
                <a:solidFill>
                  <a:srgbClr val="E5E0DF"/>
                </a:solidFill>
                <a:latin typeface="Inter" pitchFamily="34" charset="0"/>
                <a:ea typeface="Inter" pitchFamily="34" charset="-122"/>
                <a:cs typeface="Inter" pitchFamily="34" charset="-120"/>
              </a:rPr>
              <a:t>Data Integration: Big data technologies facilitate the integration of various data sources, including user profiles, movie metadata, and user-generated content, to create a comprehensive view of user preferences.</a:t>
            </a:r>
            <a:endParaRPr lang="en-US" sz="1422" dirty="0"/>
          </a:p>
        </p:txBody>
      </p:sp>
      <p:sp>
        <p:nvSpPr>
          <p:cNvPr id="11" name="Text 9"/>
          <p:cNvSpPr/>
          <p:nvPr/>
        </p:nvSpPr>
        <p:spPr>
          <a:xfrm>
            <a:off x="3315414" y="7086957"/>
            <a:ext cx="8288179" cy="650081"/>
          </a:xfrm>
          <a:prstGeom prst="rect">
            <a:avLst/>
          </a:prstGeom>
          <a:noFill/>
          <a:ln/>
        </p:spPr>
        <p:txBody>
          <a:bodyPr wrap="square" rtlCol="0" anchor="t"/>
          <a:lstStyle/>
          <a:p>
            <a:pPr marL="342900" indent="-342900" algn="l">
              <a:lnSpc>
                <a:spcPts val="2559"/>
              </a:lnSpc>
              <a:buSzPct val="100000"/>
              <a:buChar char="•"/>
            </a:pPr>
            <a:r>
              <a:rPr lang="en-US" sz="1422" kern="0" spc="-28" dirty="0">
                <a:solidFill>
                  <a:srgbClr val="E5E0DF"/>
                </a:solidFill>
                <a:latin typeface="Inter" pitchFamily="34" charset="0"/>
                <a:ea typeface="Inter" pitchFamily="34" charset="-122"/>
                <a:cs typeface="Inter" pitchFamily="34" charset="-120"/>
              </a:rPr>
              <a:t>Machine Learning: Big data frameworks enable the use of advanced machine learning algorithms to train recommendation models on massive datasets, leading to improved recommendation accuracy.</a:t>
            </a:r>
            <a:endParaRPr lang="en-US" sz="1422"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30553"/>
          </a:xfrm>
          <a:prstGeom prst="rect">
            <a:avLst/>
          </a:prstGeom>
          <a:solidFill>
            <a:srgbClr val="272525"/>
          </a:solidFill>
          <a:ln/>
        </p:spPr>
        <p:txBody>
          <a:bodyPr/>
          <a:lstStyle/>
          <a:p>
            <a:endParaRPr lang="en-US"/>
          </a:p>
        </p:txBody>
      </p:sp>
      <p:sp>
        <p:nvSpPr>
          <p:cNvPr id="4" name="Text 2"/>
          <p:cNvSpPr/>
          <p:nvPr/>
        </p:nvSpPr>
        <p:spPr>
          <a:xfrm>
            <a:off x="2549843" y="551736"/>
            <a:ext cx="5016103" cy="626983"/>
          </a:xfrm>
          <a:prstGeom prst="rect">
            <a:avLst/>
          </a:prstGeom>
          <a:noFill/>
          <a:ln/>
        </p:spPr>
        <p:txBody>
          <a:bodyPr wrap="none" rtlCol="0" anchor="t"/>
          <a:lstStyle/>
          <a:p>
            <a:pPr marL="0" indent="0">
              <a:lnSpc>
                <a:spcPts val="4937"/>
              </a:lnSpc>
              <a:buNone/>
            </a:pPr>
            <a:r>
              <a:rPr lang="en-US" sz="3950" b="1" kern="0" spc="-118" dirty="0">
                <a:solidFill>
                  <a:srgbClr val="FFFFFF"/>
                </a:solidFill>
                <a:latin typeface="Inter" pitchFamily="34" charset="0"/>
                <a:ea typeface="Inter" pitchFamily="34" charset="-122"/>
                <a:cs typeface="Inter" pitchFamily="34" charset="-120"/>
              </a:rPr>
              <a:t>Overview </a:t>
            </a:r>
            <a:endParaRPr lang="en-US" sz="3950" dirty="0"/>
          </a:p>
        </p:txBody>
      </p:sp>
      <p:sp>
        <p:nvSpPr>
          <p:cNvPr id="5" name="Text 3"/>
          <p:cNvSpPr/>
          <p:nvPr/>
        </p:nvSpPr>
        <p:spPr>
          <a:xfrm>
            <a:off x="2870835" y="1579959"/>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Update</a:t>
            </a:r>
            <a:endParaRPr lang="en-US" sz="1580" dirty="0"/>
          </a:p>
        </p:txBody>
      </p:sp>
      <p:sp>
        <p:nvSpPr>
          <p:cNvPr id="6" name="Text 4"/>
          <p:cNvSpPr/>
          <p:nvPr/>
        </p:nvSpPr>
        <p:spPr>
          <a:xfrm>
            <a:off x="2870835" y="2021324"/>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Introduction</a:t>
            </a:r>
            <a:endParaRPr lang="en-US" sz="1580" dirty="0"/>
          </a:p>
        </p:txBody>
      </p:sp>
      <p:sp>
        <p:nvSpPr>
          <p:cNvPr id="7" name="Text 5"/>
          <p:cNvSpPr/>
          <p:nvPr/>
        </p:nvSpPr>
        <p:spPr>
          <a:xfrm>
            <a:off x="2870835" y="2462689"/>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Problem Statement</a:t>
            </a:r>
            <a:endParaRPr lang="en-US" sz="1580" dirty="0"/>
          </a:p>
        </p:txBody>
      </p:sp>
      <p:sp>
        <p:nvSpPr>
          <p:cNvPr id="8" name="Text 6"/>
          <p:cNvSpPr/>
          <p:nvPr/>
        </p:nvSpPr>
        <p:spPr>
          <a:xfrm>
            <a:off x="2870835" y="2904053"/>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Challenges Faced by OTT Platforms</a:t>
            </a:r>
            <a:endParaRPr lang="en-US" sz="1580" dirty="0"/>
          </a:p>
        </p:txBody>
      </p:sp>
      <p:sp>
        <p:nvSpPr>
          <p:cNvPr id="9" name="Text 7"/>
          <p:cNvSpPr/>
          <p:nvPr/>
        </p:nvSpPr>
        <p:spPr>
          <a:xfrm>
            <a:off x="2870835" y="3345418"/>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Requirements Gathering and Analysis</a:t>
            </a:r>
            <a:endParaRPr lang="en-US" sz="1580" dirty="0"/>
          </a:p>
        </p:txBody>
      </p:sp>
      <p:sp>
        <p:nvSpPr>
          <p:cNvPr id="10" name="Text 8"/>
          <p:cNvSpPr/>
          <p:nvPr/>
        </p:nvSpPr>
        <p:spPr>
          <a:xfrm>
            <a:off x="2870835" y="3786783"/>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Class Diagram</a:t>
            </a:r>
            <a:endParaRPr lang="en-US" sz="1580" dirty="0"/>
          </a:p>
        </p:txBody>
      </p:sp>
      <p:sp>
        <p:nvSpPr>
          <p:cNvPr id="11" name="Text 9"/>
          <p:cNvSpPr/>
          <p:nvPr/>
        </p:nvSpPr>
        <p:spPr>
          <a:xfrm>
            <a:off x="2870835" y="4228148"/>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BPMN Diagram</a:t>
            </a:r>
            <a:endParaRPr lang="en-US" sz="1580" dirty="0"/>
          </a:p>
        </p:txBody>
      </p:sp>
      <p:sp>
        <p:nvSpPr>
          <p:cNvPr id="12" name="Text 10"/>
          <p:cNvSpPr/>
          <p:nvPr/>
        </p:nvSpPr>
        <p:spPr>
          <a:xfrm>
            <a:off x="2870835" y="4669512"/>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Database Management</a:t>
            </a:r>
            <a:endParaRPr lang="en-US" sz="1580" dirty="0"/>
          </a:p>
        </p:txBody>
      </p:sp>
      <p:sp>
        <p:nvSpPr>
          <p:cNvPr id="13" name="Text 11"/>
          <p:cNvSpPr/>
          <p:nvPr/>
        </p:nvSpPr>
        <p:spPr>
          <a:xfrm>
            <a:off x="2870835" y="5110877"/>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ER Diagram</a:t>
            </a:r>
            <a:endParaRPr lang="en-US" sz="1580" dirty="0"/>
          </a:p>
        </p:txBody>
      </p:sp>
      <p:sp>
        <p:nvSpPr>
          <p:cNvPr id="14" name="Text 12"/>
          <p:cNvSpPr/>
          <p:nvPr/>
        </p:nvSpPr>
        <p:spPr>
          <a:xfrm>
            <a:off x="2870835" y="5552242"/>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Cloud Implemenation</a:t>
            </a:r>
            <a:endParaRPr lang="en-US" sz="1580" dirty="0"/>
          </a:p>
        </p:txBody>
      </p:sp>
      <p:sp>
        <p:nvSpPr>
          <p:cNvPr id="15" name="Text 13"/>
          <p:cNvSpPr/>
          <p:nvPr/>
        </p:nvSpPr>
        <p:spPr>
          <a:xfrm>
            <a:off x="2870835" y="5993606"/>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Why AWS?</a:t>
            </a:r>
            <a:endParaRPr lang="en-US" sz="1580" dirty="0"/>
          </a:p>
        </p:txBody>
      </p:sp>
      <p:sp>
        <p:nvSpPr>
          <p:cNvPr id="16" name="Text 14"/>
          <p:cNvSpPr/>
          <p:nvPr/>
        </p:nvSpPr>
        <p:spPr>
          <a:xfrm>
            <a:off x="2870835" y="6434971"/>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Big Data Recommendations</a:t>
            </a:r>
            <a:endParaRPr lang="en-US" sz="1580" dirty="0"/>
          </a:p>
        </p:txBody>
      </p:sp>
      <p:sp>
        <p:nvSpPr>
          <p:cNvPr id="17" name="Text 15"/>
          <p:cNvSpPr/>
          <p:nvPr/>
        </p:nvSpPr>
        <p:spPr>
          <a:xfrm>
            <a:off x="2870835" y="6876336"/>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Micro Services Architecture</a:t>
            </a:r>
            <a:endParaRPr lang="en-US" sz="1580" dirty="0"/>
          </a:p>
        </p:txBody>
      </p:sp>
      <p:sp>
        <p:nvSpPr>
          <p:cNvPr id="18" name="Text 16"/>
          <p:cNvSpPr/>
          <p:nvPr/>
        </p:nvSpPr>
        <p:spPr>
          <a:xfrm>
            <a:off x="2870835" y="7317700"/>
            <a:ext cx="9209723" cy="361117"/>
          </a:xfrm>
          <a:prstGeom prst="rect">
            <a:avLst/>
          </a:prstGeom>
          <a:noFill/>
          <a:ln/>
        </p:spPr>
        <p:txBody>
          <a:bodyPr wrap="none" rtlCol="0" anchor="t"/>
          <a:lstStyle/>
          <a:p>
            <a:pPr marL="342900" indent="-342900" algn="l">
              <a:lnSpc>
                <a:spcPts val="2844"/>
              </a:lnSpc>
              <a:buSzPct val="100000"/>
              <a:buChar char="•"/>
            </a:pPr>
            <a:r>
              <a:rPr lang="en-US" sz="1580" kern="0" spc="-32" dirty="0">
                <a:solidFill>
                  <a:srgbClr val="E5E0DF"/>
                </a:solidFill>
                <a:latin typeface="Inter" pitchFamily="34" charset="0"/>
                <a:ea typeface="Inter" pitchFamily="34" charset="-122"/>
                <a:cs typeface="Inter" pitchFamily="34" charset="-120"/>
              </a:rPr>
              <a:t>UI/UX Design</a:t>
            </a:r>
            <a:endParaRPr lang="en-US" sz="1580" dirty="0"/>
          </a:p>
        </p:txBody>
      </p:sp>
      <p:pic>
        <p:nvPicPr>
          <p:cNvPr id="1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14728388"/>
          </a:xfrm>
          <a:prstGeom prst="rect">
            <a:avLst/>
          </a:prstGeom>
          <a:solidFill>
            <a:srgbClr val="272525"/>
          </a:solidFill>
          <a:ln/>
        </p:spPr>
        <p:txBody>
          <a:bodyPr/>
          <a:lstStyle/>
          <a:p>
            <a:endParaRPr lang="en-US"/>
          </a:p>
        </p:txBody>
      </p:sp>
      <p:sp>
        <p:nvSpPr>
          <p:cNvPr id="4" name="Text 2"/>
          <p:cNvSpPr/>
          <p:nvPr/>
        </p:nvSpPr>
        <p:spPr>
          <a:xfrm>
            <a:off x="3621167" y="427673"/>
            <a:ext cx="6312218"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MicroService Architecture Diagram</a:t>
            </a:r>
            <a:endParaRPr lang="en-US" sz="3062" dirty="0"/>
          </a:p>
        </p:txBody>
      </p:sp>
      <p:sp>
        <p:nvSpPr>
          <p:cNvPr id="5" name="Text 3"/>
          <p:cNvSpPr/>
          <p:nvPr/>
        </p:nvSpPr>
        <p:spPr>
          <a:xfrm>
            <a:off x="3870008" y="1224677"/>
            <a:ext cx="7139226" cy="279797"/>
          </a:xfrm>
          <a:prstGeom prst="rect">
            <a:avLst/>
          </a:prstGeom>
          <a:noFill/>
          <a:ln/>
        </p:spPr>
        <p:txBody>
          <a:bodyPr wrap="none" rtlCol="0" anchor="t"/>
          <a:lstStyle/>
          <a:p>
            <a:pPr marL="342900" indent="-342900" algn="l">
              <a:lnSpc>
                <a:spcPts val="2204"/>
              </a:lnSpc>
              <a:buSzPct val="100000"/>
              <a:buFont typeface="+mj-lt"/>
              <a:buAutoNum type="arabicPeriod"/>
            </a:pPr>
            <a:r>
              <a:rPr lang="en-US" sz="1225" b="1" kern="0" spc="-24" dirty="0">
                <a:solidFill>
                  <a:srgbClr val="E5E0DF"/>
                </a:solidFill>
                <a:latin typeface="Inter" pitchFamily="34" charset="0"/>
                <a:ea typeface="Inter" pitchFamily="34" charset="-122"/>
                <a:cs typeface="Inter" pitchFamily="34" charset="-120"/>
              </a:rPr>
              <a:t>User Profile Management Service</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6" name="Text 4"/>
          <p:cNvSpPr/>
          <p:nvPr/>
        </p:nvSpPr>
        <p:spPr>
          <a:xfrm>
            <a:off x="4118729" y="1679377"/>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This service is responsible for managing user data, including user profiles, preferences, and watch history.</a:t>
            </a:r>
            <a:endParaRPr lang="en-US" sz="1225" dirty="0"/>
          </a:p>
        </p:txBody>
      </p:sp>
      <p:sp>
        <p:nvSpPr>
          <p:cNvPr id="7" name="Text 5"/>
          <p:cNvSpPr/>
          <p:nvPr/>
        </p:nvSpPr>
        <p:spPr>
          <a:xfrm>
            <a:off x="4118729" y="2301121"/>
            <a:ext cx="6890504" cy="279797"/>
          </a:xfrm>
          <a:prstGeom prst="rect">
            <a:avLst/>
          </a:prstGeom>
          <a:noFill/>
          <a:ln/>
        </p:spPr>
        <p:txBody>
          <a:bodyPr wrap="non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It handles operations such as user registration, authentication, and profile updates.</a:t>
            </a:r>
            <a:endParaRPr lang="en-US" sz="1225" dirty="0"/>
          </a:p>
        </p:txBody>
      </p:sp>
      <p:sp>
        <p:nvSpPr>
          <p:cNvPr id="8" name="Text 6"/>
          <p:cNvSpPr/>
          <p:nvPr/>
        </p:nvSpPr>
        <p:spPr>
          <a:xfrm>
            <a:off x="4118729" y="2643068"/>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The service interacts with the User Data Storage (database) to store and retrieve user-related information.</a:t>
            </a:r>
            <a:endParaRPr lang="en-US" sz="1225" dirty="0"/>
          </a:p>
        </p:txBody>
      </p:sp>
      <p:sp>
        <p:nvSpPr>
          <p:cNvPr id="9" name="Text 7"/>
          <p:cNvSpPr/>
          <p:nvPr/>
        </p:nvSpPr>
        <p:spPr>
          <a:xfrm>
            <a:off x="3870008" y="3264813"/>
            <a:ext cx="7139226" cy="279797"/>
          </a:xfrm>
          <a:prstGeom prst="rect">
            <a:avLst/>
          </a:prstGeom>
          <a:noFill/>
          <a:ln/>
        </p:spPr>
        <p:txBody>
          <a:bodyPr wrap="none" rtlCol="0" anchor="t"/>
          <a:lstStyle/>
          <a:p>
            <a:pPr marL="342900" indent="-342900" algn="l">
              <a:lnSpc>
                <a:spcPts val="2204"/>
              </a:lnSpc>
              <a:buSzPct val="100000"/>
              <a:buFont typeface="+mj-lt"/>
              <a:buAutoNum type="arabicPeriod" startAt="2"/>
            </a:pPr>
            <a:r>
              <a:rPr lang="en-US" sz="1225" b="1" kern="0" spc="-24" dirty="0">
                <a:solidFill>
                  <a:srgbClr val="E5E0DF"/>
                </a:solidFill>
                <a:latin typeface="Inter" pitchFamily="34" charset="0"/>
                <a:ea typeface="Inter" pitchFamily="34" charset="-122"/>
                <a:cs typeface="Inter" pitchFamily="34" charset="-120"/>
              </a:rPr>
              <a:t>Movie Catalog Management Service</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10" name="Text 8"/>
          <p:cNvSpPr/>
          <p:nvPr/>
        </p:nvSpPr>
        <p:spPr>
          <a:xfrm>
            <a:off x="4118729" y="3606760"/>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Manages information about movies, including metadata such as title, description, genre, release year, etc., as well as availability.</a:t>
            </a:r>
            <a:endParaRPr lang="en-US" sz="1225" dirty="0"/>
          </a:p>
        </p:txBody>
      </p:sp>
      <p:sp>
        <p:nvSpPr>
          <p:cNvPr id="11" name="Text 9"/>
          <p:cNvSpPr/>
          <p:nvPr/>
        </p:nvSpPr>
        <p:spPr>
          <a:xfrm>
            <a:off x="4118729" y="4228505"/>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Handles CRUD operations for managing the movie catalog, including adding new movies, updating existing entries, and deleting outdated ones.</a:t>
            </a:r>
            <a:endParaRPr lang="en-US" sz="1225" dirty="0"/>
          </a:p>
        </p:txBody>
      </p:sp>
      <p:sp>
        <p:nvSpPr>
          <p:cNvPr id="12" name="Text 10"/>
          <p:cNvSpPr/>
          <p:nvPr/>
        </p:nvSpPr>
        <p:spPr>
          <a:xfrm>
            <a:off x="4118729" y="4850249"/>
            <a:ext cx="6890504" cy="279797"/>
          </a:xfrm>
          <a:prstGeom prst="rect">
            <a:avLst/>
          </a:prstGeom>
          <a:noFill/>
          <a:ln/>
        </p:spPr>
        <p:txBody>
          <a:bodyPr wrap="non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Interacts with the Movie Data Storage (database) to store and retrieve movie-related data.</a:t>
            </a:r>
            <a:endParaRPr lang="en-US" sz="1225" dirty="0"/>
          </a:p>
        </p:txBody>
      </p:sp>
      <p:sp>
        <p:nvSpPr>
          <p:cNvPr id="13" name="Text 11"/>
          <p:cNvSpPr/>
          <p:nvPr/>
        </p:nvSpPr>
        <p:spPr>
          <a:xfrm>
            <a:off x="3870008" y="5192197"/>
            <a:ext cx="7139226" cy="279797"/>
          </a:xfrm>
          <a:prstGeom prst="rect">
            <a:avLst/>
          </a:prstGeom>
          <a:noFill/>
          <a:ln/>
        </p:spPr>
        <p:txBody>
          <a:bodyPr wrap="none" rtlCol="0" anchor="t"/>
          <a:lstStyle/>
          <a:p>
            <a:pPr marL="342900" indent="-342900" algn="l">
              <a:lnSpc>
                <a:spcPts val="2204"/>
              </a:lnSpc>
              <a:buSzPct val="100000"/>
              <a:buFont typeface="+mj-lt"/>
              <a:buAutoNum type="arabicPeriod" startAt="3"/>
            </a:pPr>
            <a:r>
              <a:rPr lang="en-US" sz="1225" b="1" kern="0" spc="-24" dirty="0">
                <a:solidFill>
                  <a:srgbClr val="E5E0DF"/>
                </a:solidFill>
                <a:latin typeface="Inter" pitchFamily="34" charset="0"/>
                <a:ea typeface="Inter" pitchFamily="34" charset="-122"/>
                <a:cs typeface="Inter" pitchFamily="34" charset="-120"/>
              </a:rPr>
              <a:t>Recommendation Engine Service</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14" name="Text 12"/>
          <p:cNvSpPr/>
          <p:nvPr/>
        </p:nvSpPr>
        <p:spPr>
          <a:xfrm>
            <a:off x="4118729" y="5534144"/>
            <a:ext cx="6890504" cy="279797"/>
          </a:xfrm>
          <a:prstGeom prst="rect">
            <a:avLst/>
          </a:prstGeom>
          <a:noFill/>
          <a:ln/>
        </p:spPr>
        <p:txBody>
          <a:bodyPr wrap="non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Analyzes user data and movie information to generate personalized recommendations for users.</a:t>
            </a:r>
            <a:endParaRPr lang="en-US" sz="1225" dirty="0"/>
          </a:p>
        </p:txBody>
      </p:sp>
      <p:sp>
        <p:nvSpPr>
          <p:cNvPr id="15" name="Text 13"/>
          <p:cNvSpPr/>
          <p:nvPr/>
        </p:nvSpPr>
        <p:spPr>
          <a:xfrm>
            <a:off x="4118729" y="5876092"/>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Utilizes algorithms and machine learning techniques to recommend movies based on user preferences, viewing history, ratings, etc.</a:t>
            </a:r>
            <a:endParaRPr lang="en-US" sz="1225" dirty="0"/>
          </a:p>
        </p:txBody>
      </p:sp>
      <p:sp>
        <p:nvSpPr>
          <p:cNvPr id="16" name="Text 14"/>
          <p:cNvSpPr/>
          <p:nvPr/>
        </p:nvSpPr>
        <p:spPr>
          <a:xfrm>
            <a:off x="4118729" y="6497836"/>
            <a:ext cx="6890504" cy="839391"/>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The service interacts with both User Data Storage and Movie Data Storage to access relevant data for generating recommendations. It stores recommendation data in its own Recommendation Data Storage (database).</a:t>
            </a:r>
            <a:endParaRPr lang="en-US" sz="1225" dirty="0"/>
          </a:p>
        </p:txBody>
      </p:sp>
      <p:sp>
        <p:nvSpPr>
          <p:cNvPr id="17" name="Text 15"/>
          <p:cNvSpPr/>
          <p:nvPr/>
        </p:nvSpPr>
        <p:spPr>
          <a:xfrm>
            <a:off x="3870008" y="7399377"/>
            <a:ext cx="7139226" cy="279797"/>
          </a:xfrm>
          <a:prstGeom prst="rect">
            <a:avLst/>
          </a:prstGeom>
          <a:noFill/>
          <a:ln/>
        </p:spPr>
        <p:txBody>
          <a:bodyPr wrap="none" rtlCol="0" anchor="t"/>
          <a:lstStyle/>
          <a:p>
            <a:pPr marL="342900" indent="-342900" algn="l">
              <a:lnSpc>
                <a:spcPts val="2204"/>
              </a:lnSpc>
              <a:buSzPct val="100000"/>
              <a:buFont typeface="+mj-lt"/>
              <a:buAutoNum type="arabicPeriod" startAt="4"/>
            </a:pPr>
            <a:r>
              <a:rPr lang="en-US" sz="1225" b="1" kern="0" spc="-24" dirty="0">
                <a:solidFill>
                  <a:srgbClr val="E5E0DF"/>
                </a:solidFill>
                <a:latin typeface="Inter" pitchFamily="34" charset="0"/>
                <a:ea typeface="Inter" pitchFamily="34" charset="-122"/>
                <a:cs typeface="Inter" pitchFamily="34" charset="-120"/>
              </a:rPr>
              <a:t>Reviews and Ratings Service</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18" name="Text 16"/>
          <p:cNvSpPr/>
          <p:nvPr/>
        </p:nvSpPr>
        <p:spPr>
          <a:xfrm>
            <a:off x="4118729" y="7741325"/>
            <a:ext cx="6890504" cy="279797"/>
          </a:xfrm>
          <a:prstGeom prst="rect">
            <a:avLst/>
          </a:prstGeom>
          <a:noFill/>
          <a:ln/>
        </p:spPr>
        <p:txBody>
          <a:bodyPr wrap="non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Allows users to provide feedback on movies by submitting reviews and ratings.</a:t>
            </a:r>
            <a:endParaRPr lang="en-US" sz="1225" dirty="0"/>
          </a:p>
        </p:txBody>
      </p:sp>
      <p:sp>
        <p:nvSpPr>
          <p:cNvPr id="19" name="Text 17"/>
          <p:cNvSpPr/>
          <p:nvPr/>
        </p:nvSpPr>
        <p:spPr>
          <a:xfrm>
            <a:off x="4118729" y="8083272"/>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Manages user-generated content related to movie reviews and ratings, including storing, retrieving, and updating this information.</a:t>
            </a:r>
            <a:endParaRPr lang="en-US" sz="1225" dirty="0"/>
          </a:p>
        </p:txBody>
      </p:sp>
      <p:sp>
        <p:nvSpPr>
          <p:cNvPr id="20" name="Text 18"/>
          <p:cNvSpPr/>
          <p:nvPr/>
        </p:nvSpPr>
        <p:spPr>
          <a:xfrm>
            <a:off x="4118729" y="8705017"/>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Interacts with the Reviews and Ratings Storage (database) to store and retrieve review and rating data associated with movies.</a:t>
            </a:r>
            <a:endParaRPr lang="en-US" sz="1225" dirty="0"/>
          </a:p>
        </p:txBody>
      </p:sp>
      <p:sp>
        <p:nvSpPr>
          <p:cNvPr id="21" name="Text 19"/>
          <p:cNvSpPr/>
          <p:nvPr/>
        </p:nvSpPr>
        <p:spPr>
          <a:xfrm>
            <a:off x="3870008" y="9326761"/>
            <a:ext cx="7139226" cy="279797"/>
          </a:xfrm>
          <a:prstGeom prst="rect">
            <a:avLst/>
          </a:prstGeom>
          <a:noFill/>
          <a:ln/>
        </p:spPr>
        <p:txBody>
          <a:bodyPr wrap="none" rtlCol="0" anchor="t"/>
          <a:lstStyle/>
          <a:p>
            <a:pPr marL="342900" indent="-342900" algn="l">
              <a:lnSpc>
                <a:spcPts val="2204"/>
              </a:lnSpc>
              <a:buSzPct val="100000"/>
              <a:buFont typeface="+mj-lt"/>
              <a:buAutoNum type="arabicPeriod" startAt="5"/>
            </a:pPr>
            <a:r>
              <a:rPr lang="en-US" sz="1225" b="1" kern="0" spc="-24" dirty="0">
                <a:solidFill>
                  <a:srgbClr val="E5E0DF"/>
                </a:solidFill>
                <a:latin typeface="Inter" pitchFamily="34" charset="0"/>
                <a:ea typeface="Inter" pitchFamily="34" charset="-122"/>
                <a:cs typeface="Inter" pitchFamily="34" charset="-120"/>
              </a:rPr>
              <a:t>Notification Service</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22" name="Text 20"/>
          <p:cNvSpPr/>
          <p:nvPr/>
        </p:nvSpPr>
        <p:spPr>
          <a:xfrm>
            <a:off x="4118729" y="9668708"/>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Sends notifications to users, such as alerts about recommended movies, updates on new releases, or reminders for unfinished movies.</a:t>
            </a:r>
            <a:endParaRPr lang="en-US" sz="1225" dirty="0"/>
          </a:p>
        </p:txBody>
      </p:sp>
      <p:sp>
        <p:nvSpPr>
          <p:cNvPr id="23" name="Text 21"/>
          <p:cNvSpPr/>
          <p:nvPr/>
        </p:nvSpPr>
        <p:spPr>
          <a:xfrm>
            <a:off x="4118729" y="10290453"/>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Handles various communication channels, including email, SMS, push notifications, etc., based on user preferences.</a:t>
            </a:r>
            <a:endParaRPr lang="en-US" sz="1225" dirty="0"/>
          </a:p>
        </p:txBody>
      </p:sp>
      <p:sp>
        <p:nvSpPr>
          <p:cNvPr id="24" name="Text 22"/>
          <p:cNvSpPr/>
          <p:nvPr/>
        </p:nvSpPr>
        <p:spPr>
          <a:xfrm>
            <a:off x="4118729" y="10912197"/>
            <a:ext cx="6890504" cy="559594"/>
          </a:xfrm>
          <a:prstGeom prst="rect">
            <a:avLst/>
          </a:prstGeom>
          <a:noFill/>
          <a:ln/>
        </p:spPr>
        <p:txBody>
          <a:bodyPr wrap="square" rtlCol="0" anchor="t"/>
          <a:lstStyle/>
          <a:p>
            <a:pPr marL="685800" lvl="1"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Utilizes a Message Queue (e.g., RabbitMQ, Kafka) to manage and distribute notification messages efficiently.</a:t>
            </a:r>
            <a:endParaRPr lang="en-US" sz="1225" dirty="0"/>
          </a:p>
        </p:txBody>
      </p:sp>
      <p:sp>
        <p:nvSpPr>
          <p:cNvPr id="25" name="Text 23"/>
          <p:cNvSpPr/>
          <p:nvPr/>
        </p:nvSpPr>
        <p:spPr>
          <a:xfrm>
            <a:off x="3870008" y="11533942"/>
            <a:ext cx="7139226" cy="279797"/>
          </a:xfrm>
          <a:prstGeom prst="rect">
            <a:avLst/>
          </a:prstGeom>
          <a:noFill/>
          <a:ln/>
        </p:spPr>
        <p:txBody>
          <a:bodyPr wrap="none" rtlCol="0" anchor="t"/>
          <a:lstStyle/>
          <a:p>
            <a:pPr marL="342900" indent="-342900" algn="l">
              <a:lnSpc>
                <a:spcPts val="2204"/>
              </a:lnSpc>
              <a:buSzPct val="100000"/>
              <a:buFont typeface="+mj-lt"/>
              <a:buAutoNum type="arabicPeriod" startAt="6"/>
            </a:pPr>
            <a:r>
              <a:rPr lang="en-US" sz="1225" b="1" kern="0" spc="-24" dirty="0">
                <a:solidFill>
                  <a:srgbClr val="E5E0DF"/>
                </a:solidFill>
                <a:latin typeface="Inter" pitchFamily="34" charset="0"/>
                <a:ea typeface="Inter" pitchFamily="34" charset="-122"/>
                <a:cs typeface="Inter" pitchFamily="34" charset="-120"/>
              </a:rPr>
              <a:t>Caching and Data Partitioning</a:t>
            </a:r>
            <a:r>
              <a:rPr lang="en-US" sz="1225" kern="0" spc="-24" dirty="0">
                <a:solidFill>
                  <a:srgbClr val="E5E0DF"/>
                </a:solidFill>
                <a:latin typeface="Inter" pitchFamily="34" charset="0"/>
                <a:ea typeface="Inter" pitchFamily="34" charset="-122"/>
                <a:cs typeface="Inter" pitchFamily="34" charset="-120"/>
              </a:rPr>
              <a:t>:</a:t>
            </a:r>
            <a:endParaRPr lang="en-US" sz="1225" dirty="0"/>
          </a:p>
        </p:txBody>
      </p:sp>
      <p:sp>
        <p:nvSpPr>
          <p:cNvPr id="26" name="Text 24"/>
          <p:cNvSpPr/>
          <p:nvPr/>
        </p:nvSpPr>
        <p:spPr>
          <a:xfrm>
            <a:off x="3869888" y="11875889"/>
            <a:ext cx="7139345"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Caching mechanisms are implemented to store frequently accessed data such as user profiles, movie metadata, and recommendation results.</a:t>
            </a:r>
            <a:endParaRPr lang="en-US" sz="1225" dirty="0"/>
          </a:p>
        </p:txBody>
      </p:sp>
      <p:sp>
        <p:nvSpPr>
          <p:cNvPr id="27" name="Text 25"/>
          <p:cNvSpPr/>
          <p:nvPr/>
        </p:nvSpPr>
        <p:spPr>
          <a:xfrm>
            <a:off x="3869888" y="12497633"/>
            <a:ext cx="7139345"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Techniques like data partitioning are used to divide large datasets into smaller partitions or shards and distribute them across multiple storage instances.</a:t>
            </a:r>
            <a:endParaRPr lang="en-US" sz="1225" dirty="0"/>
          </a:p>
        </p:txBody>
      </p:sp>
      <p:sp>
        <p:nvSpPr>
          <p:cNvPr id="28" name="Text 26"/>
          <p:cNvSpPr/>
          <p:nvPr/>
        </p:nvSpPr>
        <p:spPr>
          <a:xfrm>
            <a:off x="3869888" y="13119378"/>
            <a:ext cx="7139345"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Caching reduces the load on backend services by serving frequently accessed data quickly, improving response times and scalability.</a:t>
            </a:r>
            <a:endParaRPr lang="en-US" sz="1225" dirty="0"/>
          </a:p>
        </p:txBody>
      </p:sp>
      <p:sp>
        <p:nvSpPr>
          <p:cNvPr id="29" name="Text 27"/>
          <p:cNvSpPr/>
          <p:nvPr/>
        </p:nvSpPr>
        <p:spPr>
          <a:xfrm>
            <a:off x="3869888" y="13741122"/>
            <a:ext cx="7139345" cy="559594"/>
          </a:xfrm>
          <a:prstGeom prst="rect">
            <a:avLst/>
          </a:prstGeom>
          <a:noFill/>
          <a:ln/>
        </p:spPr>
        <p:txBody>
          <a:bodyPr wrap="square" rtlCol="0" anchor="t"/>
          <a:lstStyle/>
          <a:p>
            <a:pPr marL="342900" indent="-342900" algn="l">
              <a:lnSpc>
                <a:spcPts val="2204"/>
              </a:lnSpc>
              <a:buSzPct val="100000"/>
              <a:buChar char="•"/>
            </a:pPr>
            <a:r>
              <a:rPr lang="en-US" sz="1225" kern="0" spc="-24" dirty="0">
                <a:solidFill>
                  <a:srgbClr val="E5E0DF"/>
                </a:solidFill>
                <a:latin typeface="Inter" pitchFamily="34" charset="0"/>
                <a:ea typeface="Inter" pitchFamily="34" charset="-122"/>
                <a:cs typeface="Inter" pitchFamily="34" charset="-120"/>
              </a:rPr>
              <a:t>Data partitioning enables horizontal scaling of data storage by distributing the data across multiple storage instances, improving data access performance and scalability.</a:t>
            </a:r>
            <a:endParaRPr lang="en-US" sz="1225" dirty="0"/>
          </a:p>
        </p:txBody>
      </p:sp>
      <p:pic>
        <p:nvPicPr>
          <p:cNvPr id="30"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2559724" y="940593"/>
            <a:ext cx="9844207" cy="6059091"/>
          </a:xfrm>
          <a:prstGeom prst="rect">
            <a:avLst/>
          </a:prstGeom>
        </p:spPr>
      </p:pic>
      <p:sp>
        <p:nvSpPr>
          <p:cNvPr id="5" name="Text 2"/>
          <p:cNvSpPr/>
          <p:nvPr/>
        </p:nvSpPr>
        <p:spPr>
          <a:xfrm>
            <a:off x="2226469" y="6970276"/>
            <a:ext cx="5356503" cy="669488"/>
          </a:xfrm>
          <a:prstGeom prst="rect">
            <a:avLst/>
          </a:prstGeom>
          <a:noFill/>
          <a:ln/>
        </p:spPr>
        <p:txBody>
          <a:bodyPr wrap="none" rtlCol="0" anchor="t"/>
          <a:lstStyle/>
          <a:p>
            <a:pPr marL="0" indent="0">
              <a:lnSpc>
                <a:spcPts val="5272"/>
              </a:lnSpc>
              <a:buNone/>
            </a:pPr>
            <a:endParaRPr lang="en-US" sz="4218"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14279285"/>
          </a:xfrm>
          <a:prstGeom prst="rect">
            <a:avLst/>
          </a:prstGeom>
          <a:solidFill>
            <a:srgbClr val="272525"/>
          </a:solidFill>
          <a:ln/>
        </p:spPr>
        <p:txBody>
          <a:bodyPr/>
          <a:lstStyle/>
          <a:p>
            <a:endParaRPr lang="en-US"/>
          </a:p>
        </p:txBody>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UI/UX Design</a:t>
            </a:r>
            <a:endParaRPr lang="en-US" sz="3062" dirty="0"/>
          </a:p>
        </p:txBody>
      </p:sp>
      <p:sp>
        <p:nvSpPr>
          <p:cNvPr id="5" name="Text 3"/>
          <p:cNvSpPr/>
          <p:nvPr/>
        </p:nvSpPr>
        <p:spPr>
          <a:xfrm>
            <a:off x="3621167" y="1224677"/>
            <a:ext cx="7388066" cy="771235"/>
          </a:xfrm>
          <a:prstGeom prst="rect">
            <a:avLst/>
          </a:prstGeom>
          <a:noFill/>
          <a:ln/>
        </p:spPr>
        <p:txBody>
          <a:bodyPr wrap="square" rtlCol="0" anchor="t"/>
          <a:lstStyle/>
          <a:p>
            <a:pPr>
              <a:lnSpc>
                <a:spcPts val="1960"/>
              </a:lnSpc>
            </a:pPr>
            <a:r>
              <a:rPr lang="en-US" sz="1225" kern="0" spc="-24" dirty="0">
                <a:solidFill>
                  <a:srgbClr val="E5E0DF"/>
                </a:solidFill>
                <a:latin typeface="Inter" pitchFamily="34" charset="0"/>
                <a:ea typeface="Inter" pitchFamily="34" charset="-122"/>
                <a:cs typeface="Inter" pitchFamily="34" charset="-120"/>
              </a:rPr>
              <a:t>Designing a UI/UX for a movie recommendations system involves creating an interface that effectively presents movie suggestions based on user preferences. Here are some key considerations that we can think of:</a:t>
            </a:r>
            <a:endParaRPr lang="en-US" sz="1225" dirty="0"/>
          </a:p>
          <a:p>
            <a:pPr marL="0" indent="0">
              <a:lnSpc>
                <a:spcPts val="1960"/>
              </a:lnSpc>
              <a:buNone/>
            </a:pPr>
            <a:endParaRPr lang="en-US" sz="1225" dirty="0"/>
          </a:p>
        </p:txBody>
      </p:sp>
      <p:sp>
        <p:nvSpPr>
          <p:cNvPr id="6" name="Text 4"/>
          <p:cNvSpPr/>
          <p:nvPr/>
        </p:nvSpPr>
        <p:spPr>
          <a:xfrm>
            <a:off x="3621167" y="1897023"/>
            <a:ext cx="7388066" cy="248722"/>
          </a:xfrm>
          <a:prstGeom prst="rect">
            <a:avLst/>
          </a:prstGeom>
          <a:noFill/>
          <a:ln/>
        </p:spPr>
        <p:txBody>
          <a:bodyPr wrap="none" rtlCol="0" anchor="t"/>
          <a:lstStyle/>
          <a:p>
            <a:pPr marL="0" indent="0" algn="l">
              <a:lnSpc>
                <a:spcPts val="1960"/>
              </a:lnSpc>
              <a:buNone/>
            </a:pPr>
            <a:endParaRPr lang="en-US" sz="1225" dirty="0"/>
          </a:p>
        </p:txBody>
      </p:sp>
      <p:sp>
        <p:nvSpPr>
          <p:cNvPr id="7" name="Text 5"/>
          <p:cNvSpPr/>
          <p:nvPr/>
        </p:nvSpPr>
        <p:spPr>
          <a:xfrm>
            <a:off x="3621167" y="2320647"/>
            <a:ext cx="7388066" cy="497443"/>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User Profile Setup</a:t>
            </a:r>
            <a:r>
              <a:rPr lang="en-US" sz="1225" kern="0" spc="-24" dirty="0">
                <a:solidFill>
                  <a:srgbClr val="E5E0DF"/>
                </a:solidFill>
                <a:latin typeface="Inter" pitchFamily="34" charset="0"/>
                <a:ea typeface="Inter" pitchFamily="34" charset="-122"/>
                <a:cs typeface="Inter" pitchFamily="34" charset="-120"/>
              </a:rPr>
              <a:t>: User begin with a onboarding process where users can input their movie preferences, genres they like, actors they enjoy, and movies they've previously watched and rated.</a:t>
            </a:r>
            <a:endParaRPr lang="en-US" sz="1225" dirty="0"/>
          </a:p>
          <a:p>
            <a:pPr marL="0" indent="0" algn="l">
              <a:lnSpc>
                <a:spcPts val="1960"/>
              </a:lnSpc>
              <a:buNone/>
            </a:pPr>
            <a:endParaRPr lang="en-US" sz="1225" dirty="0"/>
          </a:p>
        </p:txBody>
      </p:sp>
      <p:sp>
        <p:nvSpPr>
          <p:cNvPr id="8" name="Text 6"/>
          <p:cNvSpPr/>
          <p:nvPr/>
        </p:nvSpPr>
        <p:spPr>
          <a:xfrm>
            <a:off x="3621167" y="2992993"/>
            <a:ext cx="7388066" cy="248722"/>
          </a:xfrm>
          <a:prstGeom prst="rect">
            <a:avLst/>
          </a:prstGeom>
          <a:noFill/>
          <a:ln/>
        </p:spPr>
        <p:txBody>
          <a:bodyPr wrap="none" rtlCol="0" anchor="t"/>
          <a:lstStyle/>
          <a:p>
            <a:pPr marL="0" indent="0" algn="l">
              <a:lnSpc>
                <a:spcPts val="1960"/>
              </a:lnSpc>
              <a:buNone/>
            </a:pPr>
            <a:endParaRPr lang="en-US" sz="1225" dirty="0"/>
          </a:p>
        </p:txBody>
      </p:sp>
      <p:sp>
        <p:nvSpPr>
          <p:cNvPr id="9" name="Text 7"/>
          <p:cNvSpPr/>
          <p:nvPr/>
        </p:nvSpPr>
        <p:spPr>
          <a:xfrm>
            <a:off x="3621167" y="2992994"/>
            <a:ext cx="7388066" cy="778906"/>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Homepage: </a:t>
            </a:r>
            <a:r>
              <a:rPr lang="en-US" sz="1225" kern="0" spc="-24" dirty="0">
                <a:solidFill>
                  <a:srgbClr val="E5E0DF"/>
                </a:solidFill>
                <a:latin typeface="Inter" pitchFamily="34" charset="0"/>
                <a:ea typeface="Inter" pitchFamily="34" charset="-122"/>
                <a:cs typeface="Inter" pitchFamily="34" charset="-120"/>
              </a:rPr>
              <a:t>The homepage will greet users and provide options for them to explore movies based on different criteria such as popular movies, new releases, personalized recommendations, and trending genres.</a:t>
            </a:r>
            <a:endParaRPr lang="en-US" sz="1225" dirty="0"/>
          </a:p>
          <a:p>
            <a:pPr marL="0" indent="0" algn="l">
              <a:lnSpc>
                <a:spcPts val="1960"/>
              </a:lnSpc>
              <a:buNone/>
            </a:pPr>
            <a:endParaRPr lang="en-US" sz="1225" dirty="0"/>
          </a:p>
        </p:txBody>
      </p:sp>
      <p:sp>
        <p:nvSpPr>
          <p:cNvPr id="10" name="Text 8"/>
          <p:cNvSpPr/>
          <p:nvPr/>
        </p:nvSpPr>
        <p:spPr>
          <a:xfrm>
            <a:off x="3621167" y="4088963"/>
            <a:ext cx="7388066" cy="248722"/>
          </a:xfrm>
          <a:prstGeom prst="rect">
            <a:avLst/>
          </a:prstGeom>
          <a:noFill/>
          <a:ln/>
        </p:spPr>
        <p:txBody>
          <a:bodyPr wrap="none" rtlCol="0" anchor="t"/>
          <a:lstStyle/>
          <a:p>
            <a:pPr marL="0" indent="0" algn="l">
              <a:lnSpc>
                <a:spcPts val="1960"/>
              </a:lnSpc>
              <a:buNone/>
            </a:pPr>
            <a:endParaRPr lang="en-US" sz="1225" dirty="0"/>
          </a:p>
        </p:txBody>
      </p:sp>
      <p:sp>
        <p:nvSpPr>
          <p:cNvPr id="11" name="Text 9"/>
          <p:cNvSpPr/>
          <p:nvPr/>
        </p:nvSpPr>
        <p:spPr>
          <a:xfrm>
            <a:off x="3621167" y="3946803"/>
            <a:ext cx="7388066" cy="746166"/>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Search Functionality: </a:t>
            </a:r>
            <a:r>
              <a:rPr lang="en-US" sz="1225" kern="0" spc="-24" dirty="0">
                <a:solidFill>
                  <a:srgbClr val="E5E0DF"/>
                </a:solidFill>
                <a:latin typeface="Inter" pitchFamily="34" charset="0"/>
                <a:ea typeface="Inter" pitchFamily="34" charset="-122"/>
                <a:cs typeface="Inter" pitchFamily="34" charset="-120"/>
              </a:rPr>
              <a:t>We are going to provide a robust search feature allowing users to search for movies by title, genre, actor, director, or keyword.</a:t>
            </a:r>
            <a:endParaRPr lang="en-US" sz="1225" dirty="0"/>
          </a:p>
        </p:txBody>
      </p:sp>
      <p:sp>
        <p:nvSpPr>
          <p:cNvPr id="12" name="Text 10"/>
          <p:cNvSpPr/>
          <p:nvPr/>
        </p:nvSpPr>
        <p:spPr>
          <a:xfrm>
            <a:off x="3621167" y="4768389"/>
            <a:ext cx="7388066" cy="778907"/>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Personalized Recommendations: </a:t>
            </a:r>
            <a:r>
              <a:rPr lang="en-US" sz="1225" kern="0" spc="-24" dirty="0">
                <a:solidFill>
                  <a:srgbClr val="E5E0DF"/>
                </a:solidFill>
                <a:latin typeface="Inter" pitchFamily="34" charset="0"/>
                <a:ea typeface="Inter" pitchFamily="34" charset="-122"/>
                <a:cs typeface="Inter" pitchFamily="34" charset="-120"/>
              </a:rPr>
              <a:t>We are providing a section that displays personalized movie recommendations based on the user's profile and viewing history. Also, we will use algorithms to suggest movies similar to ones the user has previously enjoyed.</a:t>
            </a:r>
            <a:endParaRPr lang="en-US" sz="1225" dirty="0"/>
          </a:p>
          <a:p>
            <a:pPr marL="0" indent="0" algn="l">
              <a:lnSpc>
                <a:spcPts val="1960"/>
              </a:lnSpc>
              <a:buNone/>
            </a:pPr>
            <a:endParaRPr lang="en-US" sz="1225" dirty="0"/>
          </a:p>
        </p:txBody>
      </p:sp>
      <p:sp>
        <p:nvSpPr>
          <p:cNvPr id="13" name="Text 11"/>
          <p:cNvSpPr/>
          <p:nvPr/>
        </p:nvSpPr>
        <p:spPr>
          <a:xfrm>
            <a:off x="3621167" y="5857280"/>
            <a:ext cx="7388066" cy="248722"/>
          </a:xfrm>
          <a:prstGeom prst="rect">
            <a:avLst/>
          </a:prstGeom>
          <a:noFill/>
          <a:ln/>
        </p:spPr>
        <p:txBody>
          <a:bodyPr wrap="none" rtlCol="0" anchor="t"/>
          <a:lstStyle/>
          <a:p>
            <a:pPr marL="0" indent="0" algn="l">
              <a:lnSpc>
                <a:spcPts val="1960"/>
              </a:lnSpc>
              <a:buNone/>
            </a:pPr>
            <a:endParaRPr lang="en-US" sz="1225" dirty="0"/>
          </a:p>
        </p:txBody>
      </p:sp>
      <p:sp>
        <p:nvSpPr>
          <p:cNvPr id="14" name="Text 12"/>
          <p:cNvSpPr/>
          <p:nvPr/>
        </p:nvSpPr>
        <p:spPr>
          <a:xfrm>
            <a:off x="3621167" y="5719649"/>
            <a:ext cx="7388066" cy="497443"/>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Filtering and Sorting Options: </a:t>
            </a:r>
            <a:r>
              <a:rPr lang="en-US" sz="1225" kern="0" spc="-24" dirty="0">
                <a:solidFill>
                  <a:srgbClr val="E5E0DF"/>
                </a:solidFill>
                <a:latin typeface="Inter" pitchFamily="34" charset="0"/>
                <a:ea typeface="Inter" pitchFamily="34" charset="-122"/>
                <a:cs typeface="Inter" pitchFamily="34" charset="-120"/>
              </a:rPr>
              <a:t>we are going to Offer users the ability to filter and sort movie results based on criteria such as genre, release date, rating, and popularity.</a:t>
            </a:r>
            <a:endParaRPr lang="en-US" sz="1225" dirty="0"/>
          </a:p>
        </p:txBody>
      </p:sp>
      <p:sp>
        <p:nvSpPr>
          <p:cNvPr id="15" name="Text 13"/>
          <p:cNvSpPr/>
          <p:nvPr/>
        </p:nvSpPr>
        <p:spPr>
          <a:xfrm>
            <a:off x="3621167" y="6430541"/>
            <a:ext cx="7388066" cy="497443"/>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Movie Details popup: </a:t>
            </a:r>
            <a:r>
              <a:rPr lang="en-US" sz="1225" kern="0" spc="-24" dirty="0">
                <a:solidFill>
                  <a:srgbClr val="E5E0DF"/>
                </a:solidFill>
                <a:latin typeface="Inter" pitchFamily="34" charset="0"/>
                <a:ea typeface="Inter" pitchFamily="34" charset="-122"/>
                <a:cs typeface="Inter" pitchFamily="34" charset="-120"/>
              </a:rPr>
              <a:t>When user clicks on any movie we provide comprehensive information about each movie including a synopsis, cast and crew details, trailers, ratings, and reviews.</a:t>
            </a:r>
            <a:endParaRPr lang="en-US" sz="1225" dirty="0"/>
          </a:p>
          <a:p>
            <a:pPr marL="0" indent="0" algn="l">
              <a:lnSpc>
                <a:spcPts val="1960"/>
              </a:lnSpc>
              <a:buNone/>
            </a:pPr>
            <a:endParaRPr lang="en-US" sz="1225" dirty="0"/>
          </a:p>
        </p:txBody>
      </p:sp>
      <p:sp>
        <p:nvSpPr>
          <p:cNvPr id="16" name="Text 14"/>
          <p:cNvSpPr/>
          <p:nvPr/>
        </p:nvSpPr>
        <p:spPr>
          <a:xfrm>
            <a:off x="3621167" y="7625596"/>
            <a:ext cx="7388066" cy="248722"/>
          </a:xfrm>
          <a:prstGeom prst="rect">
            <a:avLst/>
          </a:prstGeom>
          <a:noFill/>
          <a:ln/>
        </p:spPr>
        <p:txBody>
          <a:bodyPr wrap="none" rtlCol="0" anchor="t"/>
          <a:lstStyle/>
          <a:p>
            <a:pPr marL="0" indent="0" algn="l">
              <a:lnSpc>
                <a:spcPts val="1960"/>
              </a:lnSpc>
              <a:buNone/>
            </a:pPr>
            <a:endParaRPr lang="en-US" sz="1225" dirty="0"/>
          </a:p>
        </p:txBody>
      </p:sp>
      <p:sp>
        <p:nvSpPr>
          <p:cNvPr id="17" name="Text 15"/>
          <p:cNvSpPr/>
          <p:nvPr/>
        </p:nvSpPr>
        <p:spPr>
          <a:xfrm>
            <a:off x="3621167" y="7094497"/>
            <a:ext cx="7388066" cy="497443"/>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Watchlist page: </a:t>
            </a:r>
            <a:r>
              <a:rPr lang="en-US" sz="1225" kern="0" spc="-24" dirty="0">
                <a:solidFill>
                  <a:srgbClr val="E5E0DF"/>
                </a:solidFill>
                <a:latin typeface="Inter" pitchFamily="34" charset="0"/>
                <a:ea typeface="Inter" pitchFamily="34" charset="-122"/>
                <a:cs typeface="Inter" pitchFamily="34" charset="-120"/>
              </a:rPr>
              <a:t>A page is provided for users to save movies they're interested in to a watch list for easy access later.</a:t>
            </a:r>
            <a:endParaRPr lang="en-US" sz="1225" dirty="0"/>
          </a:p>
        </p:txBody>
      </p:sp>
      <p:sp>
        <p:nvSpPr>
          <p:cNvPr id="18" name="Text 16"/>
          <p:cNvSpPr/>
          <p:nvPr/>
        </p:nvSpPr>
        <p:spPr>
          <a:xfrm>
            <a:off x="3621167" y="7889438"/>
            <a:ext cx="7388066" cy="497443"/>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User Interactions: </a:t>
            </a:r>
            <a:r>
              <a:rPr lang="en-US" sz="1225" kern="0" spc="-24" dirty="0">
                <a:solidFill>
                  <a:srgbClr val="E5E0DF"/>
                </a:solidFill>
                <a:latin typeface="Inter" pitchFamily="34" charset="0"/>
                <a:ea typeface="Inter" pitchFamily="34" charset="-122"/>
                <a:cs typeface="Inter" pitchFamily="34" charset="-120"/>
              </a:rPr>
              <a:t>We are also going to incorporate features for users to rate movies, write reviews, and share recommendations with friends via social media or messaging.</a:t>
            </a:r>
            <a:endParaRPr lang="en-US" sz="1225" dirty="0"/>
          </a:p>
        </p:txBody>
      </p:sp>
      <p:sp>
        <p:nvSpPr>
          <p:cNvPr id="19" name="Text 17"/>
          <p:cNvSpPr/>
          <p:nvPr/>
        </p:nvSpPr>
        <p:spPr>
          <a:xfrm>
            <a:off x="3621167" y="8615241"/>
            <a:ext cx="7388066" cy="497443"/>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Responsive Design: </a:t>
            </a:r>
            <a:r>
              <a:rPr lang="en-US" sz="1225" kern="0" spc="-24" dirty="0">
                <a:solidFill>
                  <a:srgbClr val="E5E0DF"/>
                </a:solidFill>
                <a:latin typeface="Inter" pitchFamily="34" charset="0"/>
                <a:ea typeface="Inter" pitchFamily="34" charset="-122"/>
                <a:cs typeface="Inter" pitchFamily="34" charset="-120"/>
              </a:rPr>
              <a:t>We are providing a UI that seamlessly works across different devices including desktops, tablets, and smartphones.</a:t>
            </a:r>
            <a:endParaRPr lang="en-US" sz="1225" dirty="0"/>
          </a:p>
        </p:txBody>
      </p:sp>
      <p:sp>
        <p:nvSpPr>
          <p:cNvPr id="20" name="Text 18"/>
          <p:cNvSpPr/>
          <p:nvPr/>
        </p:nvSpPr>
        <p:spPr>
          <a:xfrm>
            <a:off x="3553073" y="9279370"/>
            <a:ext cx="7388066" cy="497443"/>
          </a:xfrm>
          <a:prstGeom prst="rect">
            <a:avLst/>
          </a:prstGeom>
          <a:noFill/>
          <a:ln/>
        </p:spPr>
        <p:txBody>
          <a:bodyPr wrap="squar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Accessibility: </a:t>
            </a:r>
            <a:r>
              <a:rPr lang="en-US" sz="1225" kern="0" spc="-24" dirty="0">
                <a:solidFill>
                  <a:srgbClr val="E5E0DF"/>
                </a:solidFill>
                <a:latin typeface="Inter" pitchFamily="34" charset="0"/>
                <a:ea typeface="Inter" pitchFamily="34" charset="-122"/>
                <a:cs typeface="Inter" pitchFamily="34" charset="-120"/>
              </a:rPr>
              <a:t>To make accessibility easier we provide features such as text-to-speech capabilities, high contrast options, and keyboard navigation.</a:t>
            </a:r>
            <a:endParaRPr lang="en-US" sz="1225" dirty="0"/>
          </a:p>
        </p:txBody>
      </p:sp>
      <p:sp>
        <p:nvSpPr>
          <p:cNvPr id="21" name="Text 19"/>
          <p:cNvSpPr/>
          <p:nvPr/>
        </p:nvSpPr>
        <p:spPr>
          <a:xfrm>
            <a:off x="3553073" y="9943385"/>
            <a:ext cx="7388066" cy="497443"/>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AIbot: </a:t>
            </a:r>
            <a:r>
              <a:rPr lang="en-US" sz="1225" kern="0" spc="-24" dirty="0">
                <a:solidFill>
                  <a:srgbClr val="E5E0DF"/>
                </a:solidFill>
                <a:latin typeface="Inter" pitchFamily="34" charset="0"/>
                <a:ea typeface="Inter" pitchFamily="34" charset="-122"/>
                <a:cs typeface="Inter" pitchFamily="34" charset="-120"/>
              </a:rPr>
              <a:t>To make searching easier for we are providing AIbot where users can describe their feelings through text or speech and AIbot gives recommendations based on the input given by user.</a:t>
            </a:r>
            <a:endParaRPr lang="en-US" sz="1225" dirty="0"/>
          </a:p>
          <a:p>
            <a:pPr marL="0" indent="0" algn="l">
              <a:lnSpc>
                <a:spcPts val="1960"/>
              </a:lnSpc>
              <a:buNone/>
            </a:pPr>
            <a:endParaRPr lang="en-US" sz="1225" dirty="0"/>
          </a:p>
        </p:txBody>
      </p:sp>
      <p:sp>
        <p:nvSpPr>
          <p:cNvPr id="22" name="Text 20"/>
          <p:cNvSpPr/>
          <p:nvPr/>
        </p:nvSpPr>
        <p:spPr>
          <a:xfrm>
            <a:off x="3621167" y="11410950"/>
            <a:ext cx="7388066" cy="248722"/>
          </a:xfrm>
          <a:prstGeom prst="rect">
            <a:avLst/>
          </a:prstGeom>
          <a:noFill/>
          <a:ln/>
        </p:spPr>
        <p:txBody>
          <a:bodyPr wrap="none" rtlCol="0" anchor="t"/>
          <a:lstStyle/>
          <a:p>
            <a:pPr marL="0" indent="0" algn="l">
              <a:lnSpc>
                <a:spcPts val="1960"/>
              </a:lnSpc>
              <a:buNone/>
            </a:pPr>
            <a:endParaRPr lang="en-US" sz="1225" dirty="0"/>
          </a:p>
        </p:txBody>
      </p:sp>
      <p:sp>
        <p:nvSpPr>
          <p:cNvPr id="23" name="Text 21"/>
          <p:cNvSpPr/>
          <p:nvPr/>
        </p:nvSpPr>
        <p:spPr>
          <a:xfrm>
            <a:off x="3553073" y="10603412"/>
            <a:ext cx="7388066"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To improve or provide any extra feature to make the application more interactive:</a:t>
            </a:r>
            <a:endParaRPr lang="en-US" sz="1225" dirty="0"/>
          </a:p>
        </p:txBody>
      </p:sp>
      <p:sp>
        <p:nvSpPr>
          <p:cNvPr id="24" name="Text 22"/>
          <p:cNvSpPr/>
          <p:nvPr/>
        </p:nvSpPr>
        <p:spPr>
          <a:xfrm>
            <a:off x="3553073" y="11004836"/>
            <a:ext cx="7388066" cy="1028279"/>
          </a:xfrm>
          <a:prstGeom prst="rect">
            <a:avLst/>
          </a:prstGeom>
          <a:noFill/>
          <a:ln/>
        </p:spPr>
        <p:txBody>
          <a:bodyPr wrap="square" rtlCol="0" anchor="t"/>
          <a:lstStyle/>
          <a:p>
            <a:pPr>
              <a:lnSpc>
                <a:spcPts val="1960"/>
              </a:lnSpc>
            </a:pPr>
            <a:r>
              <a:rPr lang="en-US" sz="1225" b="1" kern="0" spc="-24" dirty="0">
                <a:solidFill>
                  <a:srgbClr val="E5E0DF"/>
                </a:solidFill>
                <a:latin typeface="Inter" pitchFamily="34" charset="0"/>
                <a:ea typeface="Inter" pitchFamily="34" charset="-122"/>
                <a:cs typeface="Inter" pitchFamily="34" charset="-120"/>
              </a:rPr>
              <a:t>Feedback Mechanism: </a:t>
            </a:r>
            <a:r>
              <a:rPr lang="en-US" sz="1225" kern="0" spc="-24" dirty="0">
                <a:solidFill>
                  <a:srgbClr val="E5E0DF"/>
                </a:solidFill>
                <a:latin typeface="Inter" pitchFamily="34" charset="0"/>
                <a:ea typeface="Inter" pitchFamily="34" charset="-122"/>
                <a:cs typeface="Inter" pitchFamily="34" charset="-120"/>
              </a:rPr>
              <a:t>we are planning to provide feedback page for users to provide feedback on the recommendations they receive allowing the system to continuously learn and refine its recommendations, and also provide suggestion box for users to provide their experience with the application which will help to improve the application over time.</a:t>
            </a:r>
            <a:endParaRPr lang="en-US" sz="1225" dirty="0"/>
          </a:p>
          <a:p>
            <a:pPr>
              <a:lnSpc>
                <a:spcPts val="1960"/>
              </a:lnSpc>
            </a:pPr>
            <a:endParaRPr lang="en-US" sz="1225" dirty="0"/>
          </a:p>
          <a:p>
            <a:pPr marL="0" indent="0" algn="l">
              <a:lnSpc>
                <a:spcPts val="1960"/>
              </a:lnSpc>
              <a:buNone/>
            </a:pPr>
            <a:endParaRPr lang="en-US" sz="1225" dirty="0"/>
          </a:p>
        </p:txBody>
      </p:sp>
      <p:sp>
        <p:nvSpPr>
          <p:cNvPr id="25" name="Text 23"/>
          <p:cNvSpPr/>
          <p:nvPr/>
        </p:nvSpPr>
        <p:spPr>
          <a:xfrm>
            <a:off x="3553073" y="11624787"/>
            <a:ext cx="7388066" cy="497443"/>
          </a:xfrm>
          <a:prstGeom prst="rect">
            <a:avLst/>
          </a:prstGeom>
          <a:noFill/>
          <a:ln/>
        </p:spPr>
        <p:txBody>
          <a:bodyPr wrap="square" rtlCol="0" anchor="t"/>
          <a:lstStyle/>
          <a:p>
            <a:pPr marL="0" indent="0" algn="l">
              <a:lnSpc>
                <a:spcPts val="1960"/>
              </a:lnSpc>
              <a:buNone/>
            </a:pPr>
            <a:endParaRPr lang="en-US" sz="1225" dirty="0"/>
          </a:p>
        </p:txBody>
      </p:sp>
      <p:sp>
        <p:nvSpPr>
          <p:cNvPr id="26" name="Text 24"/>
          <p:cNvSpPr/>
          <p:nvPr/>
        </p:nvSpPr>
        <p:spPr>
          <a:xfrm>
            <a:off x="3621167" y="13602891"/>
            <a:ext cx="7388066" cy="248722"/>
          </a:xfrm>
          <a:prstGeom prst="rect">
            <a:avLst/>
          </a:prstGeom>
          <a:noFill/>
          <a:ln/>
        </p:spPr>
        <p:txBody>
          <a:bodyPr wrap="none" rtlCol="0" anchor="t"/>
          <a:lstStyle/>
          <a:p>
            <a:pPr marL="0" indent="0" algn="l">
              <a:lnSpc>
                <a:spcPts val="1960"/>
              </a:lnSpc>
              <a:buNone/>
            </a:pPr>
            <a:endParaRPr lang="en-US" sz="12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767614"/>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Thank You!!</a:t>
            </a:r>
            <a:endParaRPr lang="en-US" sz="437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10096024"/>
          </a:xfrm>
          <a:prstGeom prst="rect">
            <a:avLst/>
          </a:prstGeom>
          <a:solidFill>
            <a:srgbClr val="272525"/>
          </a:solidFill>
          <a:ln/>
        </p:spPr>
        <p:txBody>
          <a:bodyPr/>
          <a:lstStyle/>
          <a:p>
            <a:endParaRPr lang="en-US"/>
          </a:p>
        </p:txBody>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Update</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marL="0" indent="0">
              <a:lnSpc>
                <a:spcPts val="1960"/>
              </a:lnSpc>
              <a:buNone/>
            </a:pPr>
            <a:endParaRPr lang="en-US" sz="1225" dirty="0"/>
          </a:p>
        </p:txBody>
      </p:sp>
      <p:sp>
        <p:nvSpPr>
          <p:cNvPr id="6" name="Shape 4"/>
          <p:cNvSpPr/>
          <p:nvPr/>
        </p:nvSpPr>
        <p:spPr>
          <a:xfrm>
            <a:off x="3621167" y="1648301"/>
            <a:ext cx="7388066" cy="4068961"/>
          </a:xfrm>
          <a:prstGeom prst="roundRect">
            <a:avLst>
              <a:gd name="adj" fmla="val 1720"/>
            </a:avLst>
          </a:prstGeom>
          <a:noFill/>
          <a:ln w="7620">
            <a:solidFill>
              <a:srgbClr val="FFFFFF">
                <a:alpha val="24000"/>
              </a:srgbClr>
            </a:solidFill>
            <a:prstDash val="solid"/>
          </a:ln>
        </p:spPr>
        <p:txBody>
          <a:bodyPr/>
          <a:lstStyle/>
          <a:p>
            <a:endParaRPr lang="en-US"/>
          </a:p>
        </p:txBody>
      </p:sp>
      <p:sp>
        <p:nvSpPr>
          <p:cNvPr id="7" name="Shape 5"/>
          <p:cNvSpPr/>
          <p:nvPr/>
        </p:nvSpPr>
        <p:spPr>
          <a:xfrm>
            <a:off x="3628787" y="1655921"/>
            <a:ext cx="7371993" cy="450413"/>
          </a:xfrm>
          <a:prstGeom prst="rect">
            <a:avLst/>
          </a:prstGeom>
          <a:solidFill>
            <a:srgbClr val="FFFFFF">
              <a:alpha val="4000"/>
            </a:srgbClr>
          </a:solidFill>
          <a:ln/>
        </p:spPr>
        <p:txBody>
          <a:bodyPr/>
          <a:lstStyle/>
          <a:p>
            <a:endParaRPr lang="en-US"/>
          </a:p>
        </p:txBody>
      </p:sp>
      <p:sp>
        <p:nvSpPr>
          <p:cNvPr id="8" name="Text 6"/>
          <p:cNvSpPr/>
          <p:nvPr/>
        </p:nvSpPr>
        <p:spPr>
          <a:xfrm>
            <a:off x="3785354" y="1756767"/>
            <a:ext cx="2142173" cy="248722"/>
          </a:xfrm>
          <a:prstGeom prst="rect">
            <a:avLst/>
          </a:prstGeom>
          <a:noFill/>
          <a:ln/>
        </p:spPr>
        <p:txBody>
          <a:bodyPr wrap="non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Task</a:t>
            </a:r>
            <a:endParaRPr lang="en-US" sz="1225" dirty="0"/>
          </a:p>
        </p:txBody>
      </p:sp>
      <p:sp>
        <p:nvSpPr>
          <p:cNvPr id="9" name="Text 7"/>
          <p:cNvSpPr/>
          <p:nvPr/>
        </p:nvSpPr>
        <p:spPr>
          <a:xfrm>
            <a:off x="6246138" y="1756767"/>
            <a:ext cx="2138363" cy="248722"/>
          </a:xfrm>
          <a:prstGeom prst="rect">
            <a:avLst/>
          </a:prstGeom>
          <a:noFill/>
          <a:ln/>
        </p:spPr>
        <p:txBody>
          <a:bodyPr wrap="non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Update</a:t>
            </a:r>
            <a:endParaRPr lang="en-US" sz="1225" dirty="0"/>
          </a:p>
        </p:txBody>
      </p:sp>
      <p:sp>
        <p:nvSpPr>
          <p:cNvPr id="10" name="Text 8"/>
          <p:cNvSpPr/>
          <p:nvPr/>
        </p:nvSpPr>
        <p:spPr>
          <a:xfrm>
            <a:off x="8703112" y="1756767"/>
            <a:ext cx="2142173" cy="248722"/>
          </a:xfrm>
          <a:prstGeom prst="rect">
            <a:avLst/>
          </a:prstGeom>
          <a:noFill/>
          <a:ln/>
        </p:spPr>
        <p:txBody>
          <a:bodyPr wrap="none" rtlCol="0" anchor="t"/>
          <a:lstStyle/>
          <a:p>
            <a:pPr marL="0" indent="0" algn="l">
              <a:lnSpc>
                <a:spcPts val="1960"/>
              </a:lnSpc>
              <a:buNone/>
            </a:pPr>
            <a:r>
              <a:rPr lang="en-US" sz="1225" b="1" kern="0" spc="-24" dirty="0">
                <a:solidFill>
                  <a:srgbClr val="E5E0DF"/>
                </a:solidFill>
                <a:latin typeface="Inter" pitchFamily="34" charset="0"/>
                <a:ea typeface="Inter" pitchFamily="34" charset="-122"/>
                <a:cs typeface="Inter" pitchFamily="34" charset="-120"/>
              </a:rPr>
              <a:t>Next steps</a:t>
            </a:r>
            <a:endParaRPr lang="en-US" sz="1225" dirty="0"/>
          </a:p>
        </p:txBody>
      </p:sp>
      <p:sp>
        <p:nvSpPr>
          <p:cNvPr id="11" name="Shape 9"/>
          <p:cNvSpPr/>
          <p:nvPr/>
        </p:nvSpPr>
        <p:spPr>
          <a:xfrm>
            <a:off x="3628787" y="2106335"/>
            <a:ext cx="7371993" cy="450413"/>
          </a:xfrm>
          <a:prstGeom prst="rect">
            <a:avLst/>
          </a:prstGeom>
          <a:solidFill>
            <a:srgbClr val="000000">
              <a:alpha val="4000"/>
            </a:srgbClr>
          </a:solidFill>
          <a:ln/>
        </p:spPr>
        <p:txBody>
          <a:bodyPr/>
          <a:lstStyle/>
          <a:p>
            <a:endParaRPr lang="en-US"/>
          </a:p>
        </p:txBody>
      </p:sp>
      <p:sp>
        <p:nvSpPr>
          <p:cNvPr id="12" name="Text 10"/>
          <p:cNvSpPr/>
          <p:nvPr/>
        </p:nvSpPr>
        <p:spPr>
          <a:xfrm>
            <a:off x="3785354" y="2207181"/>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BPMN</a:t>
            </a:r>
            <a:endParaRPr lang="en-US" sz="1225" dirty="0"/>
          </a:p>
        </p:txBody>
      </p:sp>
      <p:sp>
        <p:nvSpPr>
          <p:cNvPr id="13" name="Text 11"/>
          <p:cNvSpPr/>
          <p:nvPr/>
        </p:nvSpPr>
        <p:spPr>
          <a:xfrm>
            <a:off x="6246138" y="2207181"/>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14" name="Text 12"/>
          <p:cNvSpPr/>
          <p:nvPr/>
        </p:nvSpPr>
        <p:spPr>
          <a:xfrm>
            <a:off x="8703112" y="2207181"/>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15" name="Shape 13"/>
          <p:cNvSpPr/>
          <p:nvPr/>
        </p:nvSpPr>
        <p:spPr>
          <a:xfrm>
            <a:off x="3628787" y="2556748"/>
            <a:ext cx="7371993" cy="450413"/>
          </a:xfrm>
          <a:prstGeom prst="rect">
            <a:avLst/>
          </a:prstGeom>
          <a:solidFill>
            <a:srgbClr val="FFFFFF">
              <a:alpha val="4000"/>
            </a:srgbClr>
          </a:solidFill>
          <a:ln/>
        </p:spPr>
        <p:txBody>
          <a:bodyPr/>
          <a:lstStyle/>
          <a:p>
            <a:endParaRPr lang="en-US"/>
          </a:p>
        </p:txBody>
      </p:sp>
      <p:sp>
        <p:nvSpPr>
          <p:cNvPr id="16" name="Text 14"/>
          <p:cNvSpPr/>
          <p:nvPr/>
        </p:nvSpPr>
        <p:spPr>
          <a:xfrm>
            <a:off x="3785354" y="2657594"/>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UML</a:t>
            </a:r>
            <a:endParaRPr lang="en-US" sz="1225" dirty="0"/>
          </a:p>
        </p:txBody>
      </p:sp>
      <p:sp>
        <p:nvSpPr>
          <p:cNvPr id="17" name="Text 15"/>
          <p:cNvSpPr/>
          <p:nvPr/>
        </p:nvSpPr>
        <p:spPr>
          <a:xfrm>
            <a:off x="6246138" y="2657594"/>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18" name="Text 16"/>
          <p:cNvSpPr/>
          <p:nvPr/>
        </p:nvSpPr>
        <p:spPr>
          <a:xfrm>
            <a:off x="8703112" y="2657594"/>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19" name="Shape 17"/>
          <p:cNvSpPr/>
          <p:nvPr/>
        </p:nvSpPr>
        <p:spPr>
          <a:xfrm>
            <a:off x="3628787" y="3007162"/>
            <a:ext cx="7371993" cy="450413"/>
          </a:xfrm>
          <a:prstGeom prst="rect">
            <a:avLst/>
          </a:prstGeom>
          <a:solidFill>
            <a:srgbClr val="000000">
              <a:alpha val="4000"/>
            </a:srgbClr>
          </a:solidFill>
          <a:ln/>
        </p:spPr>
        <p:txBody>
          <a:bodyPr/>
          <a:lstStyle/>
          <a:p>
            <a:endParaRPr lang="en-US"/>
          </a:p>
        </p:txBody>
      </p:sp>
      <p:sp>
        <p:nvSpPr>
          <p:cNvPr id="20" name="Text 18"/>
          <p:cNvSpPr/>
          <p:nvPr/>
        </p:nvSpPr>
        <p:spPr>
          <a:xfrm>
            <a:off x="3785354" y="3108008"/>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Sql Storage</a:t>
            </a:r>
            <a:endParaRPr lang="en-US" sz="1225" dirty="0"/>
          </a:p>
        </p:txBody>
      </p:sp>
      <p:sp>
        <p:nvSpPr>
          <p:cNvPr id="21" name="Text 19"/>
          <p:cNvSpPr/>
          <p:nvPr/>
        </p:nvSpPr>
        <p:spPr>
          <a:xfrm>
            <a:off x="6246138" y="3108008"/>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22" name="Text 20"/>
          <p:cNvSpPr/>
          <p:nvPr/>
        </p:nvSpPr>
        <p:spPr>
          <a:xfrm>
            <a:off x="8703112" y="3108008"/>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23" name="Shape 21"/>
          <p:cNvSpPr/>
          <p:nvPr/>
        </p:nvSpPr>
        <p:spPr>
          <a:xfrm>
            <a:off x="3628787" y="3457575"/>
            <a:ext cx="7371993" cy="450413"/>
          </a:xfrm>
          <a:prstGeom prst="rect">
            <a:avLst/>
          </a:prstGeom>
          <a:solidFill>
            <a:srgbClr val="FFFFFF">
              <a:alpha val="4000"/>
            </a:srgbClr>
          </a:solidFill>
          <a:ln/>
        </p:spPr>
        <p:txBody>
          <a:bodyPr/>
          <a:lstStyle/>
          <a:p>
            <a:endParaRPr lang="en-US"/>
          </a:p>
        </p:txBody>
      </p:sp>
      <p:sp>
        <p:nvSpPr>
          <p:cNvPr id="24" name="Text 22"/>
          <p:cNvSpPr/>
          <p:nvPr/>
        </p:nvSpPr>
        <p:spPr>
          <a:xfrm>
            <a:off x="3785354" y="3558421"/>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Cloud Implementation</a:t>
            </a:r>
            <a:endParaRPr lang="en-US" sz="1225" dirty="0"/>
          </a:p>
        </p:txBody>
      </p:sp>
      <p:sp>
        <p:nvSpPr>
          <p:cNvPr id="25" name="Text 23"/>
          <p:cNvSpPr/>
          <p:nvPr/>
        </p:nvSpPr>
        <p:spPr>
          <a:xfrm>
            <a:off x="6246138" y="3558421"/>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26" name="Text 24"/>
          <p:cNvSpPr/>
          <p:nvPr/>
        </p:nvSpPr>
        <p:spPr>
          <a:xfrm>
            <a:off x="8703112" y="3558421"/>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27" name="Shape 25"/>
          <p:cNvSpPr/>
          <p:nvPr/>
        </p:nvSpPr>
        <p:spPr>
          <a:xfrm>
            <a:off x="3628787" y="3907988"/>
            <a:ext cx="7371993" cy="450413"/>
          </a:xfrm>
          <a:prstGeom prst="rect">
            <a:avLst/>
          </a:prstGeom>
          <a:solidFill>
            <a:srgbClr val="000000">
              <a:alpha val="4000"/>
            </a:srgbClr>
          </a:solidFill>
          <a:ln/>
        </p:spPr>
        <p:txBody>
          <a:bodyPr/>
          <a:lstStyle/>
          <a:p>
            <a:endParaRPr lang="en-US"/>
          </a:p>
        </p:txBody>
      </p:sp>
      <p:sp>
        <p:nvSpPr>
          <p:cNvPr id="28" name="Text 26"/>
          <p:cNvSpPr/>
          <p:nvPr/>
        </p:nvSpPr>
        <p:spPr>
          <a:xfrm>
            <a:off x="3785354" y="4008834"/>
            <a:ext cx="2142173"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Why AWS</a:t>
            </a:r>
            <a:endParaRPr lang="en-US" sz="1225" dirty="0"/>
          </a:p>
        </p:txBody>
      </p:sp>
      <p:sp>
        <p:nvSpPr>
          <p:cNvPr id="29" name="Text 27"/>
          <p:cNvSpPr/>
          <p:nvPr/>
        </p:nvSpPr>
        <p:spPr>
          <a:xfrm>
            <a:off x="6246138" y="4008834"/>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30" name="Text 28"/>
          <p:cNvSpPr/>
          <p:nvPr/>
        </p:nvSpPr>
        <p:spPr>
          <a:xfrm>
            <a:off x="8703112" y="4008834"/>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31" name="Shape 29"/>
          <p:cNvSpPr/>
          <p:nvPr/>
        </p:nvSpPr>
        <p:spPr>
          <a:xfrm>
            <a:off x="3628787" y="4358402"/>
            <a:ext cx="7371993" cy="450413"/>
          </a:xfrm>
          <a:prstGeom prst="rect">
            <a:avLst/>
          </a:prstGeom>
          <a:solidFill>
            <a:srgbClr val="FFFFFF">
              <a:alpha val="4000"/>
            </a:srgbClr>
          </a:solidFill>
          <a:ln/>
        </p:spPr>
        <p:txBody>
          <a:bodyPr/>
          <a:lstStyle/>
          <a:p>
            <a:endParaRPr lang="en-US"/>
          </a:p>
        </p:txBody>
      </p:sp>
      <p:sp>
        <p:nvSpPr>
          <p:cNvPr id="32" name="Text 30"/>
          <p:cNvSpPr/>
          <p:nvPr/>
        </p:nvSpPr>
        <p:spPr>
          <a:xfrm>
            <a:off x="3785354" y="4459248"/>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BigData Recommendations</a:t>
            </a:r>
            <a:endParaRPr lang="en-US" sz="1225" dirty="0"/>
          </a:p>
        </p:txBody>
      </p:sp>
      <p:sp>
        <p:nvSpPr>
          <p:cNvPr id="33" name="Text 31"/>
          <p:cNvSpPr/>
          <p:nvPr/>
        </p:nvSpPr>
        <p:spPr>
          <a:xfrm>
            <a:off x="6246138" y="4459248"/>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34" name="Text 32"/>
          <p:cNvSpPr/>
          <p:nvPr/>
        </p:nvSpPr>
        <p:spPr>
          <a:xfrm>
            <a:off x="8703112" y="4459248"/>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35" name="Shape 33"/>
          <p:cNvSpPr/>
          <p:nvPr/>
        </p:nvSpPr>
        <p:spPr>
          <a:xfrm>
            <a:off x="3628787" y="4808815"/>
            <a:ext cx="7371993" cy="450413"/>
          </a:xfrm>
          <a:prstGeom prst="rect">
            <a:avLst/>
          </a:prstGeom>
          <a:solidFill>
            <a:srgbClr val="000000">
              <a:alpha val="4000"/>
            </a:srgbClr>
          </a:solidFill>
          <a:ln/>
        </p:spPr>
        <p:txBody>
          <a:bodyPr/>
          <a:lstStyle/>
          <a:p>
            <a:endParaRPr lang="en-US"/>
          </a:p>
        </p:txBody>
      </p:sp>
      <p:sp>
        <p:nvSpPr>
          <p:cNvPr id="36" name="Text 34"/>
          <p:cNvSpPr/>
          <p:nvPr/>
        </p:nvSpPr>
        <p:spPr>
          <a:xfrm>
            <a:off x="3785354" y="4909661"/>
            <a:ext cx="2142173"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MicroServices Architecture</a:t>
            </a:r>
            <a:endParaRPr lang="en-US" sz="1225" dirty="0"/>
          </a:p>
        </p:txBody>
      </p:sp>
      <p:sp>
        <p:nvSpPr>
          <p:cNvPr id="37" name="Text 35"/>
          <p:cNvSpPr/>
          <p:nvPr/>
        </p:nvSpPr>
        <p:spPr>
          <a:xfrm>
            <a:off x="6246138" y="4909661"/>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38" name="Text 36"/>
          <p:cNvSpPr/>
          <p:nvPr/>
        </p:nvSpPr>
        <p:spPr>
          <a:xfrm>
            <a:off x="8703112" y="4909661"/>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39" name="Shape 37"/>
          <p:cNvSpPr/>
          <p:nvPr/>
        </p:nvSpPr>
        <p:spPr>
          <a:xfrm>
            <a:off x="3628787" y="5259229"/>
            <a:ext cx="7371993" cy="450413"/>
          </a:xfrm>
          <a:prstGeom prst="rect">
            <a:avLst/>
          </a:prstGeom>
          <a:solidFill>
            <a:srgbClr val="FFFFFF">
              <a:alpha val="4000"/>
            </a:srgbClr>
          </a:solidFill>
          <a:ln/>
        </p:spPr>
        <p:txBody>
          <a:bodyPr/>
          <a:lstStyle/>
          <a:p>
            <a:endParaRPr lang="en-US"/>
          </a:p>
        </p:txBody>
      </p:sp>
      <p:sp>
        <p:nvSpPr>
          <p:cNvPr id="40" name="Text 38"/>
          <p:cNvSpPr/>
          <p:nvPr/>
        </p:nvSpPr>
        <p:spPr>
          <a:xfrm>
            <a:off x="3785354" y="5360075"/>
            <a:ext cx="2142173"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UI/UX Design</a:t>
            </a:r>
            <a:endParaRPr lang="en-US" sz="1225" dirty="0"/>
          </a:p>
        </p:txBody>
      </p:sp>
      <p:sp>
        <p:nvSpPr>
          <p:cNvPr id="41" name="Text 39"/>
          <p:cNvSpPr/>
          <p:nvPr/>
        </p:nvSpPr>
        <p:spPr>
          <a:xfrm>
            <a:off x="6246138" y="5360075"/>
            <a:ext cx="213836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Finished</a:t>
            </a:r>
            <a:endParaRPr lang="en-US" sz="1225" dirty="0"/>
          </a:p>
        </p:txBody>
      </p:sp>
      <p:sp>
        <p:nvSpPr>
          <p:cNvPr id="42" name="Text 40"/>
          <p:cNvSpPr/>
          <p:nvPr/>
        </p:nvSpPr>
        <p:spPr>
          <a:xfrm>
            <a:off x="8703112" y="5360075"/>
            <a:ext cx="2142173" cy="248722"/>
          </a:xfrm>
          <a:prstGeom prst="rect">
            <a:avLst/>
          </a:prstGeom>
          <a:noFill/>
          <a:ln/>
        </p:spPr>
        <p:txBody>
          <a:bodyPr wrap="non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No further steps required</a:t>
            </a:r>
            <a:endParaRPr lang="en-US" sz="1225" dirty="0"/>
          </a:p>
        </p:txBody>
      </p:sp>
      <p:sp>
        <p:nvSpPr>
          <p:cNvPr id="43" name="Text 41"/>
          <p:cNvSpPr/>
          <p:nvPr/>
        </p:nvSpPr>
        <p:spPr>
          <a:xfrm>
            <a:off x="3621167" y="5892165"/>
            <a:ext cx="7388066" cy="248722"/>
          </a:xfrm>
          <a:prstGeom prst="rect">
            <a:avLst/>
          </a:prstGeom>
          <a:noFill/>
          <a:ln/>
        </p:spPr>
        <p:txBody>
          <a:bodyPr wrap="none" rtlCol="0" anchor="t"/>
          <a:lstStyle/>
          <a:p>
            <a:pPr marL="0" indent="0">
              <a:lnSpc>
                <a:spcPts val="1960"/>
              </a:lnSpc>
              <a:buNone/>
            </a:pPr>
            <a:r>
              <a:rPr lang="en-US" sz="1225" kern="0" spc="-24" dirty="0">
                <a:solidFill>
                  <a:srgbClr val="E5E0DF"/>
                </a:solidFill>
                <a:latin typeface="Inter" pitchFamily="34" charset="0"/>
                <a:ea typeface="Inter" pitchFamily="34" charset="-122"/>
                <a:cs typeface="Inter" pitchFamily="34" charset="-120"/>
              </a:rPr>
              <a:t>                                     </a:t>
            </a:r>
            <a:endParaRPr lang="en-US" sz="1225" dirty="0"/>
          </a:p>
        </p:txBody>
      </p:sp>
      <p:pic>
        <p:nvPicPr>
          <p:cNvPr id="44" name="Image 0" descr="preencoded.png"/>
          <p:cNvPicPr>
            <a:picLocks noChangeAspect="1"/>
          </p:cNvPicPr>
          <p:nvPr/>
        </p:nvPicPr>
        <p:blipFill>
          <a:blip r:embed="rId3"/>
          <a:stretch>
            <a:fillRect/>
          </a:stretch>
        </p:blipFill>
        <p:spPr>
          <a:xfrm>
            <a:off x="3621167" y="6315789"/>
            <a:ext cx="5897404" cy="3352562"/>
          </a:xfrm>
          <a:prstGeom prst="rect">
            <a:avLst/>
          </a:prstGeom>
        </p:spPr>
      </p:pic>
      <p:pic>
        <p:nvPicPr>
          <p:cNvPr id="4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3270171" y="639008"/>
            <a:ext cx="3837146" cy="2128838"/>
          </a:xfrm>
          <a:prstGeom prst="rect">
            <a:avLst/>
          </a:prstGeom>
          <a:noFill/>
          <a:ln/>
        </p:spPr>
        <p:txBody>
          <a:bodyPr wrap="square" rtlCol="0" anchor="t"/>
          <a:lstStyle/>
          <a:p>
            <a:pPr marL="0" indent="0">
              <a:lnSpc>
                <a:spcPts val="4191"/>
              </a:lnSpc>
              <a:buNone/>
            </a:pPr>
            <a:r>
              <a:rPr lang="en-US" sz="3353" b="1" kern="0" spc="-101" dirty="0">
                <a:solidFill>
                  <a:srgbClr val="FFFFFF"/>
                </a:solidFill>
                <a:latin typeface="Inter" pitchFamily="34" charset="0"/>
                <a:ea typeface="Inter" pitchFamily="34" charset="-122"/>
                <a:cs typeface="Inter" pitchFamily="34" charset="-120"/>
              </a:rPr>
              <a:t>Introduction of the Movie Recommendation System</a:t>
            </a:r>
            <a:endParaRPr lang="en-US" sz="3353" dirty="0"/>
          </a:p>
        </p:txBody>
      </p:sp>
      <p:pic>
        <p:nvPicPr>
          <p:cNvPr id="5" name="Image 0" descr="preencoded.png"/>
          <p:cNvPicPr>
            <a:picLocks noChangeAspect="1"/>
          </p:cNvPicPr>
          <p:nvPr/>
        </p:nvPicPr>
        <p:blipFill>
          <a:blip r:embed="rId3"/>
          <a:stretch>
            <a:fillRect/>
          </a:stretch>
        </p:blipFill>
        <p:spPr>
          <a:xfrm>
            <a:off x="7530465" y="660321"/>
            <a:ext cx="3837146" cy="2158365"/>
          </a:xfrm>
          <a:prstGeom prst="rect">
            <a:avLst/>
          </a:prstGeom>
        </p:spPr>
      </p:pic>
      <p:sp>
        <p:nvSpPr>
          <p:cNvPr id="6" name="Shape 3"/>
          <p:cNvSpPr/>
          <p:nvPr/>
        </p:nvSpPr>
        <p:spPr>
          <a:xfrm>
            <a:off x="3270171" y="3334941"/>
            <a:ext cx="383143" cy="383143"/>
          </a:xfrm>
          <a:prstGeom prst="roundRect">
            <a:avLst>
              <a:gd name="adj" fmla="val 20004"/>
            </a:avLst>
          </a:prstGeom>
          <a:solidFill>
            <a:srgbClr val="110080"/>
          </a:solidFill>
          <a:ln w="7620">
            <a:solidFill>
              <a:srgbClr val="2A1999"/>
            </a:solidFill>
            <a:prstDash val="solid"/>
          </a:ln>
        </p:spPr>
        <p:txBody>
          <a:bodyPr/>
          <a:lstStyle/>
          <a:p>
            <a:endParaRPr lang="en-US"/>
          </a:p>
        </p:txBody>
      </p:sp>
      <p:sp>
        <p:nvSpPr>
          <p:cNvPr id="7" name="Text 4"/>
          <p:cNvSpPr/>
          <p:nvPr/>
        </p:nvSpPr>
        <p:spPr>
          <a:xfrm>
            <a:off x="3403044" y="3366849"/>
            <a:ext cx="117396" cy="319326"/>
          </a:xfrm>
          <a:prstGeom prst="rect">
            <a:avLst/>
          </a:prstGeom>
          <a:noFill/>
          <a:ln/>
        </p:spPr>
        <p:txBody>
          <a:bodyPr wrap="none" rtlCol="0" anchor="t"/>
          <a:lstStyle/>
          <a:p>
            <a:pPr marL="0" indent="0" algn="ctr">
              <a:lnSpc>
                <a:spcPts val="2515"/>
              </a:lnSpc>
              <a:buNone/>
            </a:pPr>
            <a:r>
              <a:rPr lang="en-US" sz="2012" b="1" kern="0" spc="-60" dirty="0">
                <a:solidFill>
                  <a:srgbClr val="E5E0DF"/>
                </a:solidFill>
                <a:latin typeface="Inter" pitchFamily="34" charset="0"/>
                <a:ea typeface="Inter" pitchFamily="34" charset="-122"/>
                <a:cs typeface="Inter" pitchFamily="34" charset="-120"/>
              </a:rPr>
              <a:t>1</a:t>
            </a:r>
            <a:endParaRPr lang="en-US" sz="2012" dirty="0"/>
          </a:p>
        </p:txBody>
      </p:sp>
      <p:sp>
        <p:nvSpPr>
          <p:cNvPr id="8" name="Text 5"/>
          <p:cNvSpPr/>
          <p:nvPr/>
        </p:nvSpPr>
        <p:spPr>
          <a:xfrm>
            <a:off x="3823573" y="3393400"/>
            <a:ext cx="3406497" cy="532209"/>
          </a:xfrm>
          <a:prstGeom prst="rect">
            <a:avLst/>
          </a:prstGeom>
          <a:noFill/>
          <a:ln/>
        </p:spPr>
        <p:txBody>
          <a:bodyPr wrap="square" rtlCol="0" anchor="t"/>
          <a:lstStyle/>
          <a:p>
            <a:pPr marL="0" indent="0">
              <a:lnSpc>
                <a:spcPts val="2095"/>
              </a:lnSpc>
              <a:buNone/>
            </a:pPr>
            <a:r>
              <a:rPr lang="en-US" sz="1676" b="1" kern="0" spc="-50" dirty="0">
                <a:solidFill>
                  <a:srgbClr val="E5E0DF"/>
                </a:solidFill>
                <a:latin typeface="Inter" pitchFamily="34" charset="0"/>
                <a:ea typeface="Inter" pitchFamily="34" charset="-122"/>
                <a:cs typeface="Inter" pitchFamily="34" charset="-120"/>
              </a:rPr>
              <a:t>What is a movie recommendation system?</a:t>
            </a:r>
            <a:endParaRPr lang="en-US" sz="1676" dirty="0"/>
          </a:p>
        </p:txBody>
      </p:sp>
      <p:sp>
        <p:nvSpPr>
          <p:cNvPr id="9" name="Text 6"/>
          <p:cNvSpPr/>
          <p:nvPr/>
        </p:nvSpPr>
        <p:spPr>
          <a:xfrm>
            <a:off x="3823573" y="4027765"/>
            <a:ext cx="3406497" cy="1089660"/>
          </a:xfrm>
          <a:prstGeom prst="rect">
            <a:avLst/>
          </a:prstGeom>
          <a:noFill/>
          <a:ln/>
        </p:spPr>
        <p:txBody>
          <a:bodyPr wrap="square" rtlCol="0" anchor="t"/>
          <a:lstStyle/>
          <a:p>
            <a:pPr marL="0" indent="0">
              <a:lnSpc>
                <a:spcPts val="2146"/>
              </a:lnSpc>
              <a:buNone/>
            </a:pPr>
            <a:r>
              <a:rPr lang="en-US" sz="1341" kern="0" spc="-27" dirty="0">
                <a:solidFill>
                  <a:srgbClr val="E5E0DF"/>
                </a:solidFill>
                <a:latin typeface="Inter" pitchFamily="34" charset="0"/>
                <a:ea typeface="Inter" pitchFamily="34" charset="-122"/>
                <a:cs typeface="Inter" pitchFamily="34" charset="-120"/>
              </a:rPr>
              <a:t>The movie recommendation system provides personalized movie suggestions based on user preferences, viewing history, and other factors.</a:t>
            </a:r>
            <a:endParaRPr lang="en-US" sz="1341" dirty="0"/>
          </a:p>
        </p:txBody>
      </p:sp>
      <p:sp>
        <p:nvSpPr>
          <p:cNvPr id="10" name="Shape 7"/>
          <p:cNvSpPr/>
          <p:nvPr/>
        </p:nvSpPr>
        <p:spPr>
          <a:xfrm>
            <a:off x="7400330" y="3334941"/>
            <a:ext cx="383143" cy="383143"/>
          </a:xfrm>
          <a:prstGeom prst="roundRect">
            <a:avLst>
              <a:gd name="adj" fmla="val 20004"/>
            </a:avLst>
          </a:prstGeom>
          <a:solidFill>
            <a:srgbClr val="110080"/>
          </a:solidFill>
          <a:ln w="7620">
            <a:solidFill>
              <a:srgbClr val="2A1999"/>
            </a:solidFill>
            <a:prstDash val="solid"/>
          </a:ln>
        </p:spPr>
        <p:txBody>
          <a:bodyPr/>
          <a:lstStyle/>
          <a:p>
            <a:endParaRPr lang="en-US"/>
          </a:p>
        </p:txBody>
      </p:sp>
      <p:sp>
        <p:nvSpPr>
          <p:cNvPr id="11" name="Text 8"/>
          <p:cNvSpPr/>
          <p:nvPr/>
        </p:nvSpPr>
        <p:spPr>
          <a:xfrm>
            <a:off x="7515225" y="3366849"/>
            <a:ext cx="153233" cy="319326"/>
          </a:xfrm>
          <a:prstGeom prst="rect">
            <a:avLst/>
          </a:prstGeom>
          <a:noFill/>
          <a:ln/>
        </p:spPr>
        <p:txBody>
          <a:bodyPr wrap="none" rtlCol="0" anchor="t"/>
          <a:lstStyle/>
          <a:p>
            <a:pPr marL="0" indent="0" algn="ctr">
              <a:lnSpc>
                <a:spcPts val="2515"/>
              </a:lnSpc>
              <a:buNone/>
            </a:pPr>
            <a:r>
              <a:rPr lang="en-US" sz="2012" b="1" kern="0" spc="-60" dirty="0">
                <a:solidFill>
                  <a:srgbClr val="E5E0DF"/>
                </a:solidFill>
                <a:latin typeface="Inter" pitchFamily="34" charset="0"/>
                <a:ea typeface="Inter" pitchFamily="34" charset="-122"/>
                <a:cs typeface="Inter" pitchFamily="34" charset="-120"/>
              </a:rPr>
              <a:t>2</a:t>
            </a:r>
            <a:endParaRPr lang="en-US" sz="2012" dirty="0"/>
          </a:p>
        </p:txBody>
      </p:sp>
      <p:sp>
        <p:nvSpPr>
          <p:cNvPr id="12" name="Text 9"/>
          <p:cNvSpPr/>
          <p:nvPr/>
        </p:nvSpPr>
        <p:spPr>
          <a:xfrm>
            <a:off x="7953732" y="3393400"/>
            <a:ext cx="2423993" cy="266105"/>
          </a:xfrm>
          <a:prstGeom prst="rect">
            <a:avLst/>
          </a:prstGeom>
          <a:noFill/>
          <a:ln/>
        </p:spPr>
        <p:txBody>
          <a:bodyPr wrap="none" rtlCol="0" anchor="t"/>
          <a:lstStyle/>
          <a:p>
            <a:pPr marL="0" indent="0">
              <a:lnSpc>
                <a:spcPts val="2095"/>
              </a:lnSpc>
              <a:buNone/>
            </a:pPr>
            <a:r>
              <a:rPr lang="en-US" sz="1676" b="1" kern="0" spc="-50" dirty="0">
                <a:solidFill>
                  <a:srgbClr val="E5E0DF"/>
                </a:solidFill>
                <a:latin typeface="Inter" pitchFamily="34" charset="0"/>
                <a:ea typeface="Inter" pitchFamily="34" charset="-122"/>
                <a:cs typeface="Inter" pitchFamily="34" charset="-120"/>
              </a:rPr>
              <a:t>Why are they important?</a:t>
            </a:r>
            <a:endParaRPr lang="en-US" sz="1676" dirty="0"/>
          </a:p>
        </p:txBody>
      </p:sp>
      <p:sp>
        <p:nvSpPr>
          <p:cNvPr id="13" name="Text 10"/>
          <p:cNvSpPr/>
          <p:nvPr/>
        </p:nvSpPr>
        <p:spPr>
          <a:xfrm>
            <a:off x="7953732" y="3761661"/>
            <a:ext cx="3406497" cy="1362075"/>
          </a:xfrm>
          <a:prstGeom prst="rect">
            <a:avLst/>
          </a:prstGeom>
          <a:noFill/>
          <a:ln/>
        </p:spPr>
        <p:txBody>
          <a:bodyPr wrap="square" rtlCol="0" anchor="t"/>
          <a:lstStyle/>
          <a:p>
            <a:pPr marL="0" indent="0">
              <a:lnSpc>
                <a:spcPts val="2146"/>
              </a:lnSpc>
              <a:buNone/>
            </a:pPr>
            <a:r>
              <a:rPr lang="en-US" sz="1341" kern="0" spc="-27" dirty="0">
                <a:solidFill>
                  <a:srgbClr val="E5E0DF"/>
                </a:solidFill>
                <a:latin typeface="Inter" pitchFamily="34" charset="0"/>
                <a:ea typeface="Inter" pitchFamily="34" charset="-122"/>
                <a:cs typeface="Inter" pitchFamily="34" charset="-120"/>
              </a:rPr>
              <a:t>It is widely used by OTT platforms to enhance the user experience. By leveraging machine learning algorithms, these systems analyze user data to generate accurate and relevant recommendations.</a:t>
            </a:r>
            <a:endParaRPr lang="en-US" sz="1341" dirty="0"/>
          </a:p>
        </p:txBody>
      </p:sp>
      <p:sp>
        <p:nvSpPr>
          <p:cNvPr id="14" name="Shape 11"/>
          <p:cNvSpPr/>
          <p:nvPr/>
        </p:nvSpPr>
        <p:spPr>
          <a:xfrm>
            <a:off x="3270171" y="5427107"/>
            <a:ext cx="383143" cy="383143"/>
          </a:xfrm>
          <a:prstGeom prst="roundRect">
            <a:avLst>
              <a:gd name="adj" fmla="val 20004"/>
            </a:avLst>
          </a:prstGeom>
          <a:solidFill>
            <a:srgbClr val="110080"/>
          </a:solidFill>
          <a:ln w="7620">
            <a:solidFill>
              <a:srgbClr val="2A1999"/>
            </a:solidFill>
            <a:prstDash val="solid"/>
          </a:ln>
        </p:spPr>
        <p:txBody>
          <a:bodyPr/>
          <a:lstStyle/>
          <a:p>
            <a:endParaRPr lang="en-US"/>
          </a:p>
        </p:txBody>
      </p:sp>
      <p:sp>
        <p:nvSpPr>
          <p:cNvPr id="15" name="Text 12"/>
          <p:cNvSpPr/>
          <p:nvPr/>
        </p:nvSpPr>
        <p:spPr>
          <a:xfrm>
            <a:off x="3381256" y="5459016"/>
            <a:ext cx="160853" cy="319326"/>
          </a:xfrm>
          <a:prstGeom prst="rect">
            <a:avLst/>
          </a:prstGeom>
          <a:noFill/>
          <a:ln/>
        </p:spPr>
        <p:txBody>
          <a:bodyPr wrap="none" rtlCol="0" anchor="t"/>
          <a:lstStyle/>
          <a:p>
            <a:pPr marL="0" indent="0" algn="ctr">
              <a:lnSpc>
                <a:spcPts val="2515"/>
              </a:lnSpc>
              <a:buNone/>
            </a:pPr>
            <a:r>
              <a:rPr lang="en-US" sz="2012" b="1" kern="0" spc="-60" dirty="0">
                <a:solidFill>
                  <a:srgbClr val="E5E0DF"/>
                </a:solidFill>
                <a:latin typeface="Inter" pitchFamily="34" charset="0"/>
                <a:ea typeface="Inter" pitchFamily="34" charset="-122"/>
                <a:cs typeface="Inter" pitchFamily="34" charset="-120"/>
              </a:rPr>
              <a:t>3</a:t>
            </a:r>
            <a:endParaRPr lang="en-US" sz="2012" dirty="0"/>
          </a:p>
        </p:txBody>
      </p:sp>
      <p:sp>
        <p:nvSpPr>
          <p:cNvPr id="16" name="Text 13"/>
          <p:cNvSpPr/>
          <p:nvPr/>
        </p:nvSpPr>
        <p:spPr>
          <a:xfrm>
            <a:off x="3823573" y="5485567"/>
            <a:ext cx="2128838" cy="266105"/>
          </a:xfrm>
          <a:prstGeom prst="rect">
            <a:avLst/>
          </a:prstGeom>
          <a:noFill/>
          <a:ln/>
        </p:spPr>
        <p:txBody>
          <a:bodyPr wrap="none" rtlCol="0" anchor="t"/>
          <a:lstStyle/>
          <a:p>
            <a:pPr marL="0" indent="0">
              <a:lnSpc>
                <a:spcPts val="2095"/>
              </a:lnSpc>
              <a:buNone/>
            </a:pPr>
            <a:r>
              <a:rPr lang="en-US" sz="1676" b="1" kern="0" spc="-50" dirty="0">
                <a:solidFill>
                  <a:srgbClr val="E5E0DF"/>
                </a:solidFill>
                <a:latin typeface="Inter" pitchFamily="34" charset="0"/>
                <a:ea typeface="Inter" pitchFamily="34" charset="-122"/>
                <a:cs typeface="Inter" pitchFamily="34" charset="-120"/>
              </a:rPr>
              <a:t>How do they work?</a:t>
            </a:r>
            <a:endParaRPr lang="en-US" sz="1676" dirty="0"/>
          </a:p>
        </p:txBody>
      </p:sp>
      <p:sp>
        <p:nvSpPr>
          <p:cNvPr id="17" name="Text 14"/>
          <p:cNvSpPr/>
          <p:nvPr/>
        </p:nvSpPr>
        <p:spPr>
          <a:xfrm>
            <a:off x="3823573" y="5853827"/>
            <a:ext cx="3406497" cy="1906905"/>
          </a:xfrm>
          <a:prstGeom prst="rect">
            <a:avLst/>
          </a:prstGeom>
          <a:noFill/>
          <a:ln/>
        </p:spPr>
        <p:txBody>
          <a:bodyPr wrap="square" rtlCol="0" anchor="t"/>
          <a:lstStyle/>
          <a:p>
            <a:pPr marL="0" indent="0">
              <a:lnSpc>
                <a:spcPts val="2146"/>
              </a:lnSpc>
              <a:buNone/>
            </a:pPr>
            <a:r>
              <a:rPr lang="en-US" sz="1341" kern="0" spc="-27" dirty="0">
                <a:solidFill>
                  <a:srgbClr val="E5E0DF"/>
                </a:solidFill>
                <a:latin typeface="Inter" pitchFamily="34" charset="0"/>
                <a:ea typeface="Inter" pitchFamily="34" charset="-122"/>
                <a:cs typeface="Inter" pitchFamily="34" charset="-120"/>
              </a:rPr>
              <a:t>There are various types of recommendation algorithms employed, and evaluation metrics are used to measure their effectiveness. Improving recommendation accuracy is a constant challenge, and strategies are implemented to enhance the performance of these systems.</a:t>
            </a:r>
            <a:endParaRPr lang="en-US" sz="1341" dirty="0"/>
          </a:p>
        </p:txBody>
      </p:sp>
      <p:sp>
        <p:nvSpPr>
          <p:cNvPr id="18" name="Shape 15"/>
          <p:cNvSpPr/>
          <p:nvPr/>
        </p:nvSpPr>
        <p:spPr>
          <a:xfrm>
            <a:off x="7400330" y="5427107"/>
            <a:ext cx="383143" cy="383143"/>
          </a:xfrm>
          <a:prstGeom prst="roundRect">
            <a:avLst>
              <a:gd name="adj" fmla="val 20004"/>
            </a:avLst>
          </a:prstGeom>
          <a:solidFill>
            <a:srgbClr val="110080"/>
          </a:solidFill>
          <a:ln w="7620">
            <a:solidFill>
              <a:srgbClr val="2A1999"/>
            </a:solidFill>
            <a:prstDash val="solid"/>
          </a:ln>
        </p:spPr>
        <p:txBody>
          <a:bodyPr/>
          <a:lstStyle/>
          <a:p>
            <a:endParaRPr lang="en-US"/>
          </a:p>
        </p:txBody>
      </p:sp>
      <p:sp>
        <p:nvSpPr>
          <p:cNvPr id="19" name="Text 16"/>
          <p:cNvSpPr/>
          <p:nvPr/>
        </p:nvSpPr>
        <p:spPr>
          <a:xfrm>
            <a:off x="7509153" y="5459016"/>
            <a:ext cx="165497" cy="319326"/>
          </a:xfrm>
          <a:prstGeom prst="rect">
            <a:avLst/>
          </a:prstGeom>
          <a:noFill/>
          <a:ln/>
        </p:spPr>
        <p:txBody>
          <a:bodyPr wrap="none" rtlCol="0" anchor="t"/>
          <a:lstStyle/>
          <a:p>
            <a:pPr marL="0" indent="0" algn="ctr">
              <a:lnSpc>
                <a:spcPts val="2515"/>
              </a:lnSpc>
              <a:buNone/>
            </a:pPr>
            <a:r>
              <a:rPr lang="en-US" sz="2012" b="1" kern="0" spc="-60" dirty="0">
                <a:solidFill>
                  <a:srgbClr val="E5E0DF"/>
                </a:solidFill>
                <a:latin typeface="Inter" pitchFamily="34" charset="0"/>
                <a:ea typeface="Inter" pitchFamily="34" charset="-122"/>
                <a:cs typeface="Inter" pitchFamily="34" charset="-120"/>
              </a:rPr>
              <a:t>4</a:t>
            </a:r>
            <a:endParaRPr lang="en-US" sz="2012" dirty="0"/>
          </a:p>
        </p:txBody>
      </p:sp>
      <p:sp>
        <p:nvSpPr>
          <p:cNvPr id="20" name="Text 17"/>
          <p:cNvSpPr/>
          <p:nvPr/>
        </p:nvSpPr>
        <p:spPr>
          <a:xfrm>
            <a:off x="7953732" y="5485567"/>
            <a:ext cx="3406497" cy="532209"/>
          </a:xfrm>
          <a:prstGeom prst="rect">
            <a:avLst/>
          </a:prstGeom>
          <a:noFill/>
          <a:ln/>
        </p:spPr>
        <p:txBody>
          <a:bodyPr wrap="square" rtlCol="0" anchor="t"/>
          <a:lstStyle/>
          <a:p>
            <a:pPr marL="0" indent="0">
              <a:lnSpc>
                <a:spcPts val="2095"/>
              </a:lnSpc>
              <a:buNone/>
            </a:pPr>
            <a:r>
              <a:rPr lang="en-US" sz="1676" b="1" kern="0" spc="-50" dirty="0">
                <a:solidFill>
                  <a:srgbClr val="E5E0DF"/>
                </a:solidFill>
                <a:latin typeface="Inter" pitchFamily="34" charset="0"/>
                <a:ea typeface="Inter" pitchFamily="34" charset="-122"/>
                <a:cs typeface="Inter" pitchFamily="34" charset="-120"/>
              </a:rPr>
              <a:t>What is the impact of movie recommendation systems?</a:t>
            </a:r>
            <a:endParaRPr lang="en-US" sz="1676" dirty="0"/>
          </a:p>
        </p:txBody>
      </p:sp>
      <p:sp>
        <p:nvSpPr>
          <p:cNvPr id="21" name="Text 18"/>
          <p:cNvSpPr/>
          <p:nvPr/>
        </p:nvSpPr>
        <p:spPr>
          <a:xfrm>
            <a:off x="7953732" y="6119932"/>
            <a:ext cx="3406497" cy="1089660"/>
          </a:xfrm>
          <a:prstGeom prst="rect">
            <a:avLst/>
          </a:prstGeom>
          <a:noFill/>
          <a:ln/>
        </p:spPr>
        <p:txBody>
          <a:bodyPr wrap="square" rtlCol="0" anchor="t"/>
          <a:lstStyle/>
          <a:p>
            <a:pPr marL="0" indent="0">
              <a:lnSpc>
                <a:spcPts val="2146"/>
              </a:lnSpc>
              <a:buNone/>
            </a:pPr>
            <a:r>
              <a:rPr lang="en-US" sz="1341" kern="0" spc="-27" dirty="0">
                <a:solidFill>
                  <a:srgbClr val="E5E0DF"/>
                </a:solidFill>
                <a:latin typeface="Inter" pitchFamily="34" charset="0"/>
                <a:ea typeface="Inter" pitchFamily="34" charset="-122"/>
                <a:cs typeface="Inter" pitchFamily="34" charset="-120"/>
              </a:rPr>
              <a:t>Overall, movie recommendation systems play a crucial role in helping users discover new content and improving their streaming experience.</a:t>
            </a:r>
            <a:endParaRPr lang="en-US" sz="1341"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09825"/>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Problem Statement</a:t>
            </a:r>
            <a:endParaRPr lang="en-US" sz="4374" dirty="0"/>
          </a:p>
        </p:txBody>
      </p:sp>
      <p:sp>
        <p:nvSpPr>
          <p:cNvPr id="6" name="Text 3"/>
          <p:cNvSpPr/>
          <p:nvPr/>
        </p:nvSpPr>
        <p:spPr>
          <a:xfrm>
            <a:off x="833199" y="3437453"/>
            <a:ext cx="7477601"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OTT platforms like Netflix, Amazon Prime, and Disney+ face the challenge of efficiently recommending relevant movies to users based on their preferences while maximizing user engagement and retention. The goal is to enhance the user experience and increase user satisfaction by providing personalized movie recommendations.</a:t>
            </a:r>
            <a:endParaRPr lang="en-US" sz="1750" dirty="0"/>
          </a:p>
        </p:txBody>
      </p:sp>
      <p:sp>
        <p:nvSpPr>
          <p:cNvPr id="7" name="Text 4"/>
          <p:cNvSpPr/>
          <p:nvPr/>
        </p:nvSpPr>
        <p:spPr>
          <a:xfrm>
            <a:off x="833199" y="546437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txBody>
          <a:bodyPr/>
          <a:lstStyle/>
          <a:p>
            <a:endParaRPr lang="en-US"/>
          </a:p>
        </p:txBody>
      </p:sp>
      <p:sp>
        <p:nvSpPr>
          <p:cNvPr id="6" name="Text 3"/>
          <p:cNvSpPr/>
          <p:nvPr/>
        </p:nvSpPr>
        <p:spPr>
          <a:xfrm>
            <a:off x="2037993" y="2524958"/>
            <a:ext cx="914733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Challenges Faced by OTT Platforms</a:t>
            </a:r>
            <a:endParaRPr lang="en-US" sz="4374" dirty="0"/>
          </a:p>
        </p:txBody>
      </p:sp>
      <p:sp>
        <p:nvSpPr>
          <p:cNvPr id="7" name="Shape 4"/>
          <p:cNvSpPr/>
          <p:nvPr/>
        </p:nvSpPr>
        <p:spPr>
          <a:xfrm>
            <a:off x="2037993" y="3726180"/>
            <a:ext cx="499943" cy="499943"/>
          </a:xfrm>
          <a:prstGeom prst="roundRect">
            <a:avLst>
              <a:gd name="adj" fmla="val 20000"/>
            </a:avLst>
          </a:prstGeom>
          <a:solidFill>
            <a:srgbClr val="110080"/>
          </a:solidFill>
          <a:ln w="7620">
            <a:solidFill>
              <a:srgbClr val="2A1999"/>
            </a:solidFill>
            <a:prstDash val="solid"/>
          </a:ln>
        </p:spPr>
        <p:txBody>
          <a:bodyPr/>
          <a:lstStyle/>
          <a:p>
            <a:endParaRPr lang="en-US"/>
          </a:p>
        </p:txBody>
      </p:sp>
      <p:sp>
        <p:nvSpPr>
          <p:cNvPr id="8" name="Text 5"/>
          <p:cNvSpPr/>
          <p:nvPr/>
        </p:nvSpPr>
        <p:spPr>
          <a:xfrm>
            <a:off x="2211348" y="3767852"/>
            <a:ext cx="15311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6"/>
          <p:cNvSpPr/>
          <p:nvPr/>
        </p:nvSpPr>
        <p:spPr>
          <a:xfrm>
            <a:off x="2760107" y="3802499"/>
            <a:ext cx="264795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Data Overload</a:t>
            </a:r>
            <a:endParaRPr lang="en-US" sz="2187" dirty="0"/>
          </a:p>
        </p:txBody>
      </p:sp>
      <p:sp>
        <p:nvSpPr>
          <p:cNvPr id="10" name="Text 7"/>
          <p:cNvSpPr/>
          <p:nvPr/>
        </p:nvSpPr>
        <p:spPr>
          <a:xfrm>
            <a:off x="2760107" y="4282916"/>
            <a:ext cx="264795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Managing vast amounts of user data for accurate recommendations.</a:t>
            </a:r>
            <a:endParaRPr lang="en-US" sz="1750" dirty="0"/>
          </a:p>
        </p:txBody>
      </p:sp>
      <p:sp>
        <p:nvSpPr>
          <p:cNvPr id="11" name="Shape 8"/>
          <p:cNvSpPr/>
          <p:nvPr/>
        </p:nvSpPr>
        <p:spPr>
          <a:xfrm>
            <a:off x="5630228" y="3726180"/>
            <a:ext cx="499943" cy="499943"/>
          </a:xfrm>
          <a:prstGeom prst="roundRect">
            <a:avLst>
              <a:gd name="adj" fmla="val 20000"/>
            </a:avLst>
          </a:prstGeom>
          <a:solidFill>
            <a:srgbClr val="110080"/>
          </a:solidFill>
          <a:ln w="7620">
            <a:solidFill>
              <a:srgbClr val="2A1999"/>
            </a:solidFill>
            <a:prstDash val="solid"/>
          </a:ln>
        </p:spPr>
        <p:txBody>
          <a:bodyPr/>
          <a:lstStyle/>
          <a:p>
            <a:endParaRPr lang="en-US"/>
          </a:p>
        </p:txBody>
      </p:sp>
      <p:sp>
        <p:nvSpPr>
          <p:cNvPr id="12" name="Text 9"/>
          <p:cNvSpPr/>
          <p:nvPr/>
        </p:nvSpPr>
        <p:spPr>
          <a:xfrm>
            <a:off x="5780127" y="3767852"/>
            <a:ext cx="20002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3" name="Text 10"/>
          <p:cNvSpPr/>
          <p:nvPr/>
        </p:nvSpPr>
        <p:spPr>
          <a:xfrm>
            <a:off x="6352342" y="3802499"/>
            <a:ext cx="264795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Diverse Preferences</a:t>
            </a:r>
            <a:endParaRPr lang="en-US" sz="2187" dirty="0"/>
          </a:p>
        </p:txBody>
      </p:sp>
      <p:sp>
        <p:nvSpPr>
          <p:cNvPr id="14" name="Text 11"/>
          <p:cNvSpPr/>
          <p:nvPr/>
        </p:nvSpPr>
        <p:spPr>
          <a:xfrm>
            <a:off x="6352342" y="4282916"/>
            <a:ext cx="264795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Understanding and catering to users with varied interests and tastes.</a:t>
            </a:r>
            <a:endParaRPr lang="en-US" sz="1750" dirty="0"/>
          </a:p>
        </p:txBody>
      </p:sp>
      <p:sp>
        <p:nvSpPr>
          <p:cNvPr id="15" name="Shape 12"/>
          <p:cNvSpPr/>
          <p:nvPr/>
        </p:nvSpPr>
        <p:spPr>
          <a:xfrm>
            <a:off x="9222462" y="3726180"/>
            <a:ext cx="499943" cy="499943"/>
          </a:xfrm>
          <a:prstGeom prst="roundRect">
            <a:avLst>
              <a:gd name="adj" fmla="val 20000"/>
            </a:avLst>
          </a:prstGeom>
          <a:solidFill>
            <a:srgbClr val="110080"/>
          </a:solidFill>
          <a:ln w="7620">
            <a:solidFill>
              <a:srgbClr val="2A1999"/>
            </a:solidFill>
            <a:prstDash val="solid"/>
          </a:ln>
        </p:spPr>
        <p:txBody>
          <a:bodyPr/>
          <a:lstStyle/>
          <a:p>
            <a:endParaRPr lang="en-US"/>
          </a:p>
        </p:txBody>
      </p:sp>
      <p:sp>
        <p:nvSpPr>
          <p:cNvPr id="16" name="Text 13"/>
          <p:cNvSpPr/>
          <p:nvPr/>
        </p:nvSpPr>
        <p:spPr>
          <a:xfrm>
            <a:off x="9367480" y="3767852"/>
            <a:ext cx="20978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7" name="Text 14"/>
          <p:cNvSpPr/>
          <p:nvPr/>
        </p:nvSpPr>
        <p:spPr>
          <a:xfrm>
            <a:off x="9944576" y="3802499"/>
            <a:ext cx="264795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Content Diversity</a:t>
            </a:r>
            <a:endParaRPr lang="en-US" sz="2187" dirty="0"/>
          </a:p>
        </p:txBody>
      </p:sp>
      <p:sp>
        <p:nvSpPr>
          <p:cNvPr id="18" name="Text 15"/>
          <p:cNvSpPr/>
          <p:nvPr/>
        </p:nvSpPr>
        <p:spPr>
          <a:xfrm>
            <a:off x="9944576" y="4282916"/>
            <a:ext cx="264795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Providing relevant suggestions across different genres and languages.</a:t>
            </a:r>
            <a:endParaRPr lang="en-US" sz="1750"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1702832"/>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Strategies for Improving Recommendation Accuracy</a:t>
            </a:r>
            <a:endParaRPr lang="en-US" sz="4374" dirty="0"/>
          </a:p>
        </p:txBody>
      </p:sp>
      <p:pic>
        <p:nvPicPr>
          <p:cNvPr id="5" name="Image 0" descr="preencoded.png"/>
          <p:cNvPicPr>
            <a:picLocks noChangeAspect="1"/>
          </p:cNvPicPr>
          <p:nvPr/>
        </p:nvPicPr>
        <p:blipFill>
          <a:blip r:embed="rId3"/>
          <a:stretch>
            <a:fillRect/>
          </a:stretch>
        </p:blipFill>
        <p:spPr>
          <a:xfrm>
            <a:off x="2037993" y="3535918"/>
            <a:ext cx="3518059" cy="888682"/>
          </a:xfrm>
          <a:prstGeom prst="rect">
            <a:avLst/>
          </a:prstGeom>
        </p:spPr>
      </p:pic>
      <p:sp>
        <p:nvSpPr>
          <p:cNvPr id="6" name="Text 3"/>
          <p:cNvSpPr/>
          <p:nvPr/>
        </p:nvSpPr>
        <p:spPr>
          <a:xfrm>
            <a:off x="2260163" y="4757857"/>
            <a:ext cx="2900958"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Enhance User Profiling</a:t>
            </a:r>
            <a:endParaRPr lang="en-US" sz="2187" dirty="0"/>
          </a:p>
        </p:txBody>
      </p:sp>
      <p:sp>
        <p:nvSpPr>
          <p:cNvPr id="7" name="Text 4"/>
          <p:cNvSpPr/>
          <p:nvPr/>
        </p:nvSpPr>
        <p:spPr>
          <a:xfrm>
            <a:off x="2260163" y="5238274"/>
            <a:ext cx="3073718"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Further customization based on detailed user behavior and preferences.</a:t>
            </a:r>
            <a:endParaRPr lang="en-US" sz="1750" dirty="0"/>
          </a:p>
        </p:txBody>
      </p:sp>
      <p:pic>
        <p:nvPicPr>
          <p:cNvPr id="8" name="Image 1" descr="preencoded.png"/>
          <p:cNvPicPr>
            <a:picLocks noChangeAspect="1"/>
          </p:cNvPicPr>
          <p:nvPr/>
        </p:nvPicPr>
        <p:blipFill>
          <a:blip r:embed="rId4"/>
          <a:stretch>
            <a:fillRect/>
          </a:stretch>
        </p:blipFill>
        <p:spPr>
          <a:xfrm>
            <a:off x="5556052" y="3535918"/>
            <a:ext cx="3518178" cy="888682"/>
          </a:xfrm>
          <a:prstGeom prst="rect">
            <a:avLst/>
          </a:prstGeom>
        </p:spPr>
      </p:pic>
      <p:sp>
        <p:nvSpPr>
          <p:cNvPr id="9" name="Text 5"/>
          <p:cNvSpPr/>
          <p:nvPr/>
        </p:nvSpPr>
        <p:spPr>
          <a:xfrm>
            <a:off x="5778222" y="4757857"/>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Iterative Feedback</a:t>
            </a:r>
            <a:endParaRPr lang="en-US" sz="2187" dirty="0"/>
          </a:p>
        </p:txBody>
      </p:sp>
      <p:sp>
        <p:nvSpPr>
          <p:cNvPr id="10" name="Text 6"/>
          <p:cNvSpPr/>
          <p:nvPr/>
        </p:nvSpPr>
        <p:spPr>
          <a:xfrm>
            <a:off x="5778222" y="5238274"/>
            <a:ext cx="3073837"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Encourage user ratings and feedback to refine the recommendation system.</a:t>
            </a:r>
            <a:endParaRPr lang="en-US" sz="1750" dirty="0"/>
          </a:p>
        </p:txBody>
      </p:sp>
      <p:pic>
        <p:nvPicPr>
          <p:cNvPr id="11" name="Image 2" descr="preencoded.png"/>
          <p:cNvPicPr>
            <a:picLocks noChangeAspect="1"/>
          </p:cNvPicPr>
          <p:nvPr/>
        </p:nvPicPr>
        <p:blipFill>
          <a:blip r:embed="rId5"/>
          <a:stretch>
            <a:fillRect/>
          </a:stretch>
        </p:blipFill>
        <p:spPr>
          <a:xfrm>
            <a:off x="9074229" y="3535918"/>
            <a:ext cx="3518178" cy="888682"/>
          </a:xfrm>
          <a:prstGeom prst="rect">
            <a:avLst/>
          </a:prstGeom>
        </p:spPr>
      </p:pic>
      <p:sp>
        <p:nvSpPr>
          <p:cNvPr id="12" name="Text 7"/>
          <p:cNvSpPr/>
          <p:nvPr/>
        </p:nvSpPr>
        <p:spPr>
          <a:xfrm>
            <a:off x="9296400" y="4757857"/>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Content Diversity</a:t>
            </a:r>
            <a:endParaRPr lang="en-US" sz="2187" dirty="0"/>
          </a:p>
        </p:txBody>
      </p:sp>
      <p:sp>
        <p:nvSpPr>
          <p:cNvPr id="13" name="Text 8"/>
          <p:cNvSpPr/>
          <p:nvPr/>
        </p:nvSpPr>
        <p:spPr>
          <a:xfrm>
            <a:off x="9296400" y="5238274"/>
            <a:ext cx="3073837"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Ensuring recommendations cover a wide variety of genres and content types.</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3105864" y="665083"/>
            <a:ext cx="3992999" cy="1661279"/>
          </a:xfrm>
          <a:prstGeom prst="rect">
            <a:avLst/>
          </a:prstGeom>
          <a:noFill/>
          <a:ln/>
        </p:spPr>
        <p:txBody>
          <a:bodyPr wrap="square" rtlCol="0" anchor="t"/>
          <a:lstStyle/>
          <a:p>
            <a:pPr marL="0" indent="0">
              <a:lnSpc>
                <a:spcPts val="4361"/>
              </a:lnSpc>
              <a:buNone/>
            </a:pPr>
            <a:r>
              <a:rPr lang="en-US" sz="3489" b="1" kern="0" spc="-105" dirty="0">
                <a:solidFill>
                  <a:srgbClr val="FFFFFF"/>
                </a:solidFill>
                <a:latin typeface="Inter" pitchFamily="34" charset="0"/>
                <a:ea typeface="Inter" pitchFamily="34" charset="-122"/>
                <a:cs typeface="Inter" pitchFamily="34" charset="-120"/>
              </a:rPr>
              <a:t>Requirements Gathering and Analysis:</a:t>
            </a:r>
            <a:endParaRPr lang="en-US" sz="3489" dirty="0"/>
          </a:p>
        </p:txBody>
      </p:sp>
      <p:pic>
        <p:nvPicPr>
          <p:cNvPr id="5" name="Image 0" descr="preencoded.png"/>
          <p:cNvPicPr>
            <a:picLocks noChangeAspect="1"/>
          </p:cNvPicPr>
          <p:nvPr/>
        </p:nvPicPr>
        <p:blipFill>
          <a:blip r:embed="rId3"/>
          <a:stretch>
            <a:fillRect/>
          </a:stretch>
        </p:blipFill>
        <p:spPr>
          <a:xfrm>
            <a:off x="7538918" y="687229"/>
            <a:ext cx="3992999" cy="2539484"/>
          </a:xfrm>
          <a:prstGeom prst="rect">
            <a:avLst/>
          </a:prstGeom>
        </p:spPr>
      </p:pic>
      <p:sp>
        <p:nvSpPr>
          <p:cNvPr id="6" name="Text 3"/>
          <p:cNvSpPr/>
          <p:nvPr/>
        </p:nvSpPr>
        <p:spPr>
          <a:xfrm>
            <a:off x="3105864" y="3625334"/>
            <a:ext cx="8418552" cy="567214"/>
          </a:xfrm>
          <a:prstGeom prst="rect">
            <a:avLst/>
          </a:prstGeom>
          <a:noFill/>
          <a:ln/>
        </p:spPr>
        <p:txBody>
          <a:bodyPr wrap="square" rtlCol="0" anchor="t"/>
          <a:lstStyle/>
          <a:p>
            <a:pPr marL="0" indent="0">
              <a:lnSpc>
                <a:spcPts val="2233"/>
              </a:lnSpc>
              <a:buNone/>
            </a:pPr>
            <a:r>
              <a:rPr lang="en-US" sz="1396" b="1" kern="0" spc="-28" dirty="0">
                <a:solidFill>
                  <a:srgbClr val="E5E0DF"/>
                </a:solidFill>
                <a:latin typeface="Inter" pitchFamily="34" charset="0"/>
                <a:ea typeface="Inter" pitchFamily="34" charset="-122"/>
                <a:cs typeface="Inter" pitchFamily="34" charset="-120"/>
              </a:rPr>
              <a:t>Techniques Used:</a:t>
            </a:r>
            <a:r>
              <a:rPr lang="en-US" sz="1396" kern="0" spc="-28" dirty="0">
                <a:solidFill>
                  <a:srgbClr val="E5E0DF"/>
                </a:solidFill>
                <a:latin typeface="Inter" pitchFamily="34" charset="0"/>
                <a:ea typeface="Inter" pitchFamily="34" charset="-122"/>
                <a:cs typeface="Inter" pitchFamily="34" charset="-120"/>
              </a:rPr>
              <a:t> Requirements gathering involved stakeholder interviews, user surveys, and analysis of existing recommendation systems.</a:t>
            </a:r>
            <a:endParaRPr lang="en-US" sz="1396" dirty="0"/>
          </a:p>
        </p:txBody>
      </p:sp>
      <p:sp>
        <p:nvSpPr>
          <p:cNvPr id="7" name="Text 4"/>
          <p:cNvSpPr/>
          <p:nvPr/>
        </p:nvSpPr>
        <p:spPr>
          <a:xfrm>
            <a:off x="3105864" y="4391858"/>
            <a:ext cx="8418552" cy="850821"/>
          </a:xfrm>
          <a:prstGeom prst="rect">
            <a:avLst/>
          </a:prstGeom>
          <a:noFill/>
          <a:ln/>
        </p:spPr>
        <p:txBody>
          <a:bodyPr wrap="square" rtlCol="0" anchor="t"/>
          <a:lstStyle/>
          <a:p>
            <a:pPr marL="0" indent="0" algn="l">
              <a:lnSpc>
                <a:spcPts val="2233"/>
              </a:lnSpc>
              <a:buNone/>
            </a:pPr>
            <a:r>
              <a:rPr lang="en-US" sz="1396" b="1" kern="0" spc="-28" dirty="0">
                <a:solidFill>
                  <a:srgbClr val="E5E0DF"/>
                </a:solidFill>
                <a:latin typeface="Inter" pitchFamily="34" charset="0"/>
                <a:ea typeface="Inter" pitchFamily="34" charset="-122"/>
                <a:cs typeface="Inter" pitchFamily="34" charset="-120"/>
              </a:rPr>
              <a:t>Stakeholder Analysis:</a:t>
            </a:r>
            <a:r>
              <a:rPr lang="en-US" sz="1396" kern="0" spc="-28" dirty="0">
                <a:solidFill>
                  <a:srgbClr val="E5E0DF"/>
                </a:solidFill>
                <a:latin typeface="Inter" pitchFamily="34" charset="0"/>
                <a:ea typeface="Inter" pitchFamily="34" charset="-122"/>
                <a:cs typeface="Inter" pitchFamily="34" charset="-120"/>
              </a:rPr>
              <a:t> Key stakeholders include users (viewers), streaming platform administrators, content providers, and system developers. Users are the primary beneficiaries, while administrators ensure system reliability and content providers aim to reach target audiences effectively.</a:t>
            </a:r>
            <a:endParaRPr lang="en-US" sz="1396" dirty="0"/>
          </a:p>
        </p:txBody>
      </p:sp>
      <p:sp>
        <p:nvSpPr>
          <p:cNvPr id="8" name="Text 5"/>
          <p:cNvSpPr/>
          <p:nvPr/>
        </p:nvSpPr>
        <p:spPr>
          <a:xfrm>
            <a:off x="3105864" y="5441990"/>
            <a:ext cx="8418552" cy="283607"/>
          </a:xfrm>
          <a:prstGeom prst="rect">
            <a:avLst/>
          </a:prstGeom>
          <a:noFill/>
          <a:ln/>
        </p:spPr>
        <p:txBody>
          <a:bodyPr wrap="none" rtlCol="0" anchor="t"/>
          <a:lstStyle/>
          <a:p>
            <a:pPr marL="0" indent="0" algn="l">
              <a:lnSpc>
                <a:spcPts val="2233"/>
              </a:lnSpc>
              <a:buNone/>
            </a:pPr>
            <a:r>
              <a:rPr lang="en-US" sz="1396" b="1" kern="0" spc="-28" dirty="0">
                <a:solidFill>
                  <a:srgbClr val="E5E0DF"/>
                </a:solidFill>
                <a:latin typeface="Inter" pitchFamily="34" charset="0"/>
                <a:ea typeface="Inter" pitchFamily="34" charset="-122"/>
                <a:cs typeface="Inter" pitchFamily="34" charset="-120"/>
              </a:rPr>
              <a:t>Functional and Non-Functional Requirements:</a:t>
            </a:r>
            <a:endParaRPr lang="en-US" sz="1396" dirty="0"/>
          </a:p>
        </p:txBody>
      </p:sp>
      <p:sp>
        <p:nvSpPr>
          <p:cNvPr id="9" name="Text 6"/>
          <p:cNvSpPr/>
          <p:nvPr/>
        </p:nvSpPr>
        <p:spPr>
          <a:xfrm>
            <a:off x="3105864" y="5924907"/>
            <a:ext cx="8418552" cy="567214"/>
          </a:xfrm>
          <a:prstGeom prst="rect">
            <a:avLst/>
          </a:prstGeom>
          <a:noFill/>
          <a:ln/>
        </p:spPr>
        <p:txBody>
          <a:bodyPr wrap="square" rtlCol="0" anchor="t"/>
          <a:lstStyle/>
          <a:p>
            <a:pPr marL="0" indent="0">
              <a:lnSpc>
                <a:spcPts val="2233"/>
              </a:lnSpc>
              <a:buNone/>
            </a:pPr>
            <a:r>
              <a:rPr lang="en-US" sz="1396" kern="0" spc="-28" dirty="0">
                <a:solidFill>
                  <a:srgbClr val="E5E0DF"/>
                </a:solidFill>
                <a:latin typeface="Inter" pitchFamily="34" charset="0"/>
                <a:ea typeface="Inter" pitchFamily="34" charset="-122"/>
                <a:cs typeface="Inter" pitchFamily="34" charset="-120"/>
              </a:rPr>
              <a:t>•Functional requirements include user authentication, movie search and browsing, rating and reviewing movies, generating personalized recommendations, and providing feedback mechanisms.</a:t>
            </a:r>
            <a:endParaRPr lang="en-US" sz="1396" dirty="0"/>
          </a:p>
        </p:txBody>
      </p:sp>
      <p:sp>
        <p:nvSpPr>
          <p:cNvPr id="10" name="Text 7"/>
          <p:cNvSpPr/>
          <p:nvPr/>
        </p:nvSpPr>
        <p:spPr>
          <a:xfrm>
            <a:off x="3105864" y="6691432"/>
            <a:ext cx="8418552" cy="567214"/>
          </a:xfrm>
          <a:prstGeom prst="rect">
            <a:avLst/>
          </a:prstGeom>
          <a:noFill/>
          <a:ln/>
        </p:spPr>
        <p:txBody>
          <a:bodyPr wrap="square" rtlCol="0" anchor="t"/>
          <a:lstStyle/>
          <a:p>
            <a:pPr marL="0" indent="0">
              <a:lnSpc>
                <a:spcPts val="2233"/>
              </a:lnSpc>
              <a:buNone/>
            </a:pPr>
            <a:r>
              <a:rPr lang="en-US" sz="1396" kern="0" spc="-28" dirty="0">
                <a:solidFill>
                  <a:srgbClr val="E5E0DF"/>
                </a:solidFill>
                <a:latin typeface="Inter" pitchFamily="34" charset="0"/>
                <a:ea typeface="Inter" pitchFamily="34" charset="-122"/>
                <a:cs typeface="Inter" pitchFamily="34" charset="-120"/>
              </a:rPr>
              <a:t>•Non-functional requirements encompass system performance, scalability, security, and usability aspects.</a:t>
            </a:r>
            <a:endParaRPr lang="en-US" sz="1396" dirty="0"/>
          </a:p>
        </p:txBody>
      </p:sp>
      <p:sp>
        <p:nvSpPr>
          <p:cNvPr id="11" name="Text 8"/>
          <p:cNvSpPr/>
          <p:nvPr/>
        </p:nvSpPr>
        <p:spPr>
          <a:xfrm>
            <a:off x="3105864" y="7457956"/>
            <a:ext cx="8418552" cy="283607"/>
          </a:xfrm>
          <a:prstGeom prst="rect">
            <a:avLst/>
          </a:prstGeom>
          <a:noFill/>
          <a:ln/>
        </p:spPr>
        <p:txBody>
          <a:bodyPr wrap="none" rtlCol="0" anchor="t"/>
          <a:lstStyle/>
          <a:p>
            <a:pPr marL="0" indent="0">
              <a:lnSpc>
                <a:spcPts val="2233"/>
              </a:lnSpc>
              <a:buNone/>
            </a:pPr>
            <a:endParaRPr lang="en-US" sz="1396"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US"/>
          </a:p>
        </p:txBody>
      </p:sp>
      <p:sp>
        <p:nvSpPr>
          <p:cNvPr id="3" name="Shape 1"/>
          <p:cNvSpPr/>
          <p:nvPr/>
        </p:nvSpPr>
        <p:spPr>
          <a:xfrm>
            <a:off x="0" y="0"/>
            <a:ext cx="14630400" cy="8229600"/>
          </a:xfrm>
          <a:prstGeom prst="rect">
            <a:avLst/>
          </a:prstGeom>
          <a:solidFill>
            <a:srgbClr val="272525"/>
          </a:solidFill>
          <a:ln/>
        </p:spPr>
        <p:txBody>
          <a:bodyPr/>
          <a:lstStyle/>
          <a:p>
            <a:endParaRPr lang="en-US"/>
          </a:p>
        </p:txBody>
      </p:sp>
      <p:sp>
        <p:nvSpPr>
          <p:cNvPr id="4" name="Text 2"/>
          <p:cNvSpPr/>
          <p:nvPr/>
        </p:nvSpPr>
        <p:spPr>
          <a:xfrm>
            <a:off x="2037993" y="1804511"/>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Techniques Used:</a:t>
            </a:r>
            <a:endParaRPr lang="en-US" sz="4374" dirty="0"/>
          </a:p>
        </p:txBody>
      </p:sp>
      <p:sp>
        <p:nvSpPr>
          <p:cNvPr id="5" name="Text 3"/>
          <p:cNvSpPr/>
          <p:nvPr/>
        </p:nvSpPr>
        <p:spPr>
          <a:xfrm>
            <a:off x="2037993" y="2832140"/>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Stakeholder Interviews</a:t>
            </a:r>
            <a:r>
              <a:rPr lang="en-US" sz="1750" kern="0" spc="-35" dirty="0">
                <a:solidFill>
                  <a:srgbClr val="E5E0DF"/>
                </a:solidFill>
                <a:latin typeface="Inter" pitchFamily="34" charset="0"/>
                <a:ea typeface="Inter" pitchFamily="34" charset="-122"/>
                <a:cs typeface="Inter" pitchFamily="34" charset="-120"/>
              </a:rPr>
              <a:t>: Conducted interviews with users, streaming platform administrators, content providers, and system developers to gather insights into their expectations and requirements.</a:t>
            </a:r>
            <a:endParaRPr lang="en-US" sz="1750" dirty="0"/>
          </a:p>
        </p:txBody>
      </p:sp>
      <p:sp>
        <p:nvSpPr>
          <p:cNvPr id="6" name="Text 4"/>
          <p:cNvSpPr/>
          <p:nvPr/>
        </p:nvSpPr>
        <p:spPr>
          <a:xfrm>
            <a:off x="2037993" y="3792855"/>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Surveys</a:t>
            </a:r>
            <a:r>
              <a:rPr lang="en-US" sz="1750" kern="0" spc="-35" dirty="0">
                <a:solidFill>
                  <a:srgbClr val="E5E0DF"/>
                </a:solidFill>
                <a:latin typeface="Inter" pitchFamily="34" charset="0"/>
                <a:ea typeface="Inter" pitchFamily="34" charset="-122"/>
                <a:cs typeface="Inter" pitchFamily="34" charset="-120"/>
              </a:rPr>
              <a:t>: Distributed surveys to a sample of users to collect feedback on their movie watching habits, preferences, and satisfaction with existing recommendation systems.</a:t>
            </a:r>
            <a:endParaRPr lang="en-US" sz="1750" dirty="0"/>
          </a:p>
        </p:txBody>
      </p:sp>
      <p:sp>
        <p:nvSpPr>
          <p:cNvPr id="7" name="Text 5"/>
          <p:cNvSpPr/>
          <p:nvPr/>
        </p:nvSpPr>
        <p:spPr>
          <a:xfrm>
            <a:off x="2037993" y="4753570"/>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t>
            </a:r>
            <a:r>
              <a:rPr lang="en-US" sz="1750" b="1" kern="0" spc="-35" dirty="0">
                <a:solidFill>
                  <a:srgbClr val="E5E0DF"/>
                </a:solidFill>
                <a:latin typeface="Inter" pitchFamily="34" charset="0"/>
                <a:ea typeface="Inter" pitchFamily="34" charset="-122"/>
                <a:cs typeface="Inter" pitchFamily="34" charset="-120"/>
              </a:rPr>
              <a:t>Document Analysis</a:t>
            </a:r>
            <a:r>
              <a:rPr lang="en-US" sz="1750" kern="0" spc="-35" dirty="0">
                <a:solidFill>
                  <a:srgbClr val="E5E0DF"/>
                </a:solidFill>
                <a:latin typeface="Inter" pitchFamily="34" charset="0"/>
                <a:ea typeface="Inter" pitchFamily="34" charset="-122"/>
                <a:cs typeface="Inter" pitchFamily="34" charset="-120"/>
              </a:rPr>
              <a:t>: Review existing documentation related to movie recommendation systems, industry best practices, and user feedback reports to identify common requirements and potential improvements.</a:t>
            </a:r>
            <a:endParaRPr lang="en-US" sz="1750" dirty="0"/>
          </a:p>
        </p:txBody>
      </p:sp>
      <p:sp>
        <p:nvSpPr>
          <p:cNvPr id="8" name="Text 6"/>
          <p:cNvSpPr/>
          <p:nvPr/>
        </p:nvSpPr>
        <p:spPr>
          <a:xfrm>
            <a:off x="2037993" y="6069687"/>
            <a:ext cx="10554414" cy="355402"/>
          </a:xfrm>
          <a:prstGeom prst="rect">
            <a:avLst/>
          </a:prstGeom>
          <a:noFill/>
          <a:ln/>
        </p:spPr>
        <p:txBody>
          <a:bodyPr wrap="none" rtlCol="0" anchor="t"/>
          <a:lstStyle/>
          <a:p>
            <a:pPr marL="0" indent="0">
              <a:lnSpc>
                <a:spcPts val="2799"/>
              </a:lnSpc>
              <a:buNone/>
            </a:pP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2701</Words>
  <Application>Microsoft Office PowerPoint</Application>
  <PresentationFormat>Custom</PresentationFormat>
  <Paragraphs>201</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Yashwanth Reddy Solipuram</cp:lastModifiedBy>
  <cp:revision>4</cp:revision>
  <dcterms:created xsi:type="dcterms:W3CDTF">2024-04-09T16:19:51Z</dcterms:created>
  <dcterms:modified xsi:type="dcterms:W3CDTF">2024-05-03T02:30:25Z</dcterms:modified>
</cp:coreProperties>
</file>